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85" r:id="rId4"/>
    <p:sldId id="286" r:id="rId5"/>
    <p:sldId id="262" r:id="rId6"/>
    <p:sldId id="266" r:id="rId7"/>
    <p:sldId id="267" r:id="rId8"/>
    <p:sldId id="268" r:id="rId9"/>
    <p:sldId id="269" r:id="rId10"/>
    <p:sldId id="284" r:id="rId11"/>
    <p:sldId id="270" r:id="rId12"/>
    <p:sldId id="271" r:id="rId13"/>
    <p:sldId id="272" r:id="rId14"/>
    <p:sldId id="273" r:id="rId15"/>
    <p:sldId id="274" r:id="rId16"/>
    <p:sldId id="275" r:id="rId17"/>
    <p:sldId id="276" r:id="rId18"/>
    <p:sldId id="283" r:id="rId19"/>
    <p:sldId id="278" r:id="rId20"/>
    <p:sldId id="277" r:id="rId21"/>
    <p:sldId id="280" r:id="rId22"/>
    <p:sldId id="281" r:id="rId23"/>
    <p:sldId id="279" r:id="rId24"/>
    <p:sldId id="28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7" d="100"/>
          <a:sy n="47" d="100"/>
        </p:scale>
        <p:origin x="591"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xml"/><Relationship Id="rId5" Type="http://schemas.openxmlformats.org/officeDocument/2006/relationships/tags" Target="../tags/tag60.xml"/><Relationship Id="rId4" Type="http://schemas.openxmlformats.org/officeDocument/2006/relationships/tags" Target="../tags/tag5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1.xml"/><Relationship Id="rId5" Type="http://schemas.openxmlformats.org/officeDocument/2006/relationships/tags" Target="../tags/tag70.xml"/><Relationship Id="rId4" Type="http://schemas.openxmlformats.org/officeDocument/2006/relationships/tags" Target="../tags/tag6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4.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tags" Target="../tags/tag75.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tags" Target="../tags/tag77.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2" name="Title 1"/>
          <p:cNvSpPr>
            <a:spLocks noGrp="1"/>
          </p:cNvSpPr>
          <p:nvPr>
            <p:ph type="ctrTitle" hasCustomPrompt="1"/>
            <p:custDataLst>
              <p:tags r:id="rId2"/>
            </p:custDataLst>
          </p:nvPr>
        </p:nvSpPr>
        <p:spPr>
          <a:xfrm>
            <a:off x="609600" y="1895641"/>
            <a:ext cx="10972800" cy="1177506"/>
          </a:xfrm>
        </p:spPr>
        <p:txBody>
          <a:bodyPr anchor="b">
            <a:normAutofit/>
          </a:bodyPr>
          <a:lstStyle>
            <a:lvl1pPr algn="l">
              <a:defRPr sz="3600" baseline="0"/>
            </a:lvl1pPr>
          </a:lstStyle>
          <a:p>
            <a:r>
              <a:rPr lang="en-US" dirty="0"/>
              <a:t>Click to Add a Title</a:t>
            </a:r>
          </a:p>
        </p:txBody>
      </p:sp>
      <p:sp>
        <p:nvSpPr>
          <p:cNvPr id="3" name="Subtitle 2"/>
          <p:cNvSpPr>
            <a:spLocks noGrp="1"/>
          </p:cNvSpPr>
          <p:nvPr>
            <p:ph type="subTitle" idx="1" hasCustomPrompt="1"/>
            <p:custDataLst>
              <p:tags r:id="rId3"/>
            </p:custDataLst>
          </p:nvPr>
        </p:nvSpPr>
        <p:spPr>
          <a:xfrm>
            <a:off x="609600" y="3094852"/>
            <a:ext cx="10963923" cy="917516"/>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 Subtitle</a:t>
            </a:r>
          </a:p>
        </p:txBody>
      </p:sp>
      <p:pic>
        <p:nvPicPr>
          <p:cNvPr id="5" name="Picture 4"/>
          <p:cNvPicPr>
            <a:picLocks noChangeAspect="1"/>
          </p:cNvPicPr>
          <p:nvPr>
            <p:custDataLst>
              <p:tags r:id="rId4"/>
            </p:custDataLst>
          </p:nvPr>
        </p:nvPicPr>
        <p:blipFill>
          <a:blip r:embed="rId7"/>
          <a:stretch>
            <a:fillRect/>
          </a:stretch>
        </p:blipFill>
        <p:spPr>
          <a:xfrm>
            <a:off x="0" y="4753502"/>
            <a:ext cx="12188952" cy="210449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Subtitl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5" name="Content Placeholder 4"/>
          <p:cNvSpPr>
            <a:spLocks noGrp="1"/>
          </p:cNvSpPr>
          <p:nvPr>
            <p:ph sz="quarter" idx="11" hasCustomPrompt="1"/>
            <p:custDataLst>
              <p:tags r:id="rId2"/>
            </p:custDataLst>
          </p:nvPr>
        </p:nvSpPr>
        <p:spPr>
          <a:xfrm>
            <a:off x="609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2" hasCustomPrompt="1"/>
            <p:custDataLst>
              <p:tags r:id="rId3"/>
            </p:custDataLst>
          </p:nvPr>
        </p:nvSpPr>
        <p:spPr>
          <a:xfrm>
            <a:off x="6197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hasCustomPrompt="1"/>
            <p:custDataLst>
              <p:tags r:id="rId4"/>
            </p:custDataLst>
          </p:nvPr>
        </p:nvSpPr>
        <p:spPr>
          <a:xfrm>
            <a:off x="609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hasCustomPrompt="1"/>
            <p:custDataLst>
              <p:tags r:id="rId5"/>
            </p:custDataLst>
          </p:nvPr>
        </p:nvSpPr>
        <p:spPr>
          <a:xfrm>
            <a:off x="6197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p:cNvSpPr>
            <a:spLocks noGrp="1"/>
          </p:cNvSpPr>
          <p:nvPr>
            <p:ph type="body" sz="quarter" idx="15" hasCustomPrompt="1"/>
            <p:custDataLst>
              <p:tags r:id="rId6"/>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4003">
          <p15:clr>
            <a:srgbClr val="5ACBF0"/>
          </p15:clr>
        </p15:guide>
        <p15:guide id="5" orient="horz" pos="52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8332"/>
            <a:ext cx="11582400" cy="1143000"/>
          </a:xfrm>
        </p:spPr>
        <p:txBody>
          <a:bodyPr/>
          <a:lstStyle>
            <a:lvl1pPr>
              <a:defRPr/>
            </a:lvl1pPr>
          </a:lstStyle>
          <a:p>
            <a:r>
              <a:rPr lang="en-US" dirty="0"/>
              <a:t>Click to Add a Title</a:t>
            </a:r>
          </a:p>
        </p:txBody>
      </p:sp>
      <p:sp>
        <p:nvSpPr>
          <p:cNvPr id="5" name="Content Placeholder 8"/>
          <p:cNvSpPr>
            <a:spLocks noGrp="1"/>
          </p:cNvSpPr>
          <p:nvPr>
            <p:ph sz="quarter" idx="10" hasCustomPrompt="1"/>
            <p:custDataLst>
              <p:tags r:id="rId3"/>
            </p:custDataLst>
          </p:nvPr>
        </p:nvSpPr>
        <p:spPr>
          <a:xfrm>
            <a:off x="609600" y="1417319"/>
            <a:ext cx="10972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custDataLst>
              <p:tags r:id="rId2"/>
            </p:custDataLst>
          </p:nvPr>
        </p:nvSpPr>
        <p:spPr/>
        <p:txBody>
          <a:bodyPr/>
          <a:lstStyle/>
          <a:p>
            <a:r>
              <a:rPr lang="en-US" dirty="0"/>
              <a:t>Click to Add a Title</a:t>
            </a:r>
          </a:p>
        </p:txBody>
      </p:sp>
      <p:sp>
        <p:nvSpPr>
          <p:cNvPr id="3" name="Content Placeholder 2"/>
          <p:cNvSpPr>
            <a:spLocks noGrp="1"/>
          </p:cNvSpPr>
          <p:nvPr>
            <p:ph sz="half" idx="1" hasCustomPrompt="1"/>
            <p:custDataLst>
              <p:tags r:id="rId3"/>
            </p:custDataLst>
          </p:nvPr>
        </p:nvSpPr>
        <p:spPr>
          <a:xfrm>
            <a:off x="609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4"/>
            </p:custDataLst>
          </p:nvPr>
        </p:nvSpPr>
        <p:spPr>
          <a:xfrm>
            <a:off x="6197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5"/>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4" name="Text Placeholder 6"/>
          <p:cNvSpPr>
            <a:spLocks noGrp="1"/>
          </p:cNvSpPr>
          <p:nvPr>
            <p:ph type="body" sz="quarter" idx="12" hasCustomPrompt="1"/>
            <p:custDataLst>
              <p:tags r:id="rId2"/>
            </p:custDataLst>
          </p:nvPr>
        </p:nvSpPr>
        <p:spPr>
          <a:xfrm>
            <a:off x="609600" y="838200"/>
            <a:ext cx="11582400" cy="457200"/>
          </a:xfrm>
        </p:spPr>
        <p:txBody>
          <a:bodyPr/>
          <a:lstStyle>
            <a:lvl1pPr marL="0" indent="0">
              <a:buNone/>
              <a:defRPr sz="2000" i="1"/>
            </a:lvl1pPr>
          </a:lstStyle>
          <a:p>
            <a:pPr lvl="0"/>
            <a:r>
              <a:rPr lang="en-US" dirty="0"/>
              <a:t>Click to Add a Subtitle</a:t>
            </a:r>
          </a:p>
        </p:txBody>
      </p:sp>
      <p:sp>
        <p:nvSpPr>
          <p:cNvPr id="7" name="Rectangle 6"/>
          <p:cNvSpPr/>
          <p:nvPr>
            <p:custDataLst>
              <p:tags r:id="rId3"/>
            </p:custDataLst>
          </p:nvPr>
        </p:nvSpPr>
        <p:spPr bwMode="ltGray">
          <a:xfrm>
            <a:off x="0" y="3959188"/>
            <a:ext cx="12192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p:cNvSpPr>
            <a:spLocks noGrp="1"/>
          </p:cNvSpPr>
          <p:nvPr>
            <p:ph sz="quarter" idx="13" hasCustomPrompt="1"/>
            <p:custDataLst>
              <p:tags r:id="rId4"/>
            </p:custDataLst>
          </p:nvPr>
        </p:nvSpPr>
        <p:spPr>
          <a:xfrm>
            <a:off x="609599" y="1417320"/>
            <a:ext cx="10972800"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8">
          <p15:clr>
            <a:srgbClr val="5ACBF0"/>
          </p15:clr>
        </p15:guide>
        <p15:guide id="4" pos="384">
          <p15:clr>
            <a:srgbClr val="5ACBF0"/>
          </p15:clr>
        </p15:guide>
        <p15:guide id="5" pos="72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Gray Bar_1">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3197523" y="0"/>
            <a:ext cx="8994476"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3519488" y="57150"/>
            <a:ext cx="8672511"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322054" y="370937"/>
            <a:ext cx="2587924" cy="5877463"/>
          </a:xfrm>
        </p:spPr>
        <p:txBody>
          <a:bodyPr/>
          <a:lstStyle>
            <a:lvl1pPr marL="0" indent="0">
              <a:buFontTx/>
              <a:buNone/>
              <a:defRPr sz="2000"/>
            </a:lvl1pPr>
            <a:lvl2pPr>
              <a:buFontTx/>
              <a:buNone/>
              <a:defRPr/>
            </a:lvl2pPr>
            <a:lvl3pPr>
              <a:buFontTx/>
              <a:buNone/>
              <a:defRPr/>
            </a:lvl3pPr>
          </a:lstStyle>
          <a:p>
            <a:pPr lvl="0"/>
            <a:r>
              <a:rPr lang="en-US" dirty="0"/>
              <a:t>Click to add text or choose an icon below to insert other content</a:t>
            </a:r>
          </a:p>
        </p:txBody>
      </p:sp>
      <p:sp>
        <p:nvSpPr>
          <p:cNvPr id="6" name="Content Placeholder 7"/>
          <p:cNvSpPr>
            <a:spLocks noGrp="1"/>
          </p:cNvSpPr>
          <p:nvPr>
            <p:ph sz="quarter" idx="11" hasCustomPrompt="1"/>
            <p:custDataLst>
              <p:tags r:id="rId4"/>
            </p:custDataLst>
          </p:nvPr>
        </p:nvSpPr>
        <p:spPr>
          <a:xfrm>
            <a:off x="3519578" y="1414463"/>
            <a:ext cx="8367623"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3519488" y="838200"/>
            <a:ext cx="867251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2217">
          <p15:clr>
            <a:srgbClr val="5ACBF0"/>
          </p15:clr>
        </p15:guide>
        <p15:guide id="2" pos="7488">
          <p15:clr>
            <a:srgbClr val="5ACBF0"/>
          </p15:clr>
        </p15:guide>
        <p15:guide id="3" orient="horz" pos="528">
          <p15:clr>
            <a:srgbClr val="5ACBF0"/>
          </p15:clr>
        </p15:guide>
        <p15:guide id="4" orient="horz" pos="888">
          <p15:clr>
            <a:srgbClr val="5ACBF0"/>
          </p15:clr>
        </p15:guide>
        <p15:guide id="5" orient="horz" pos="3945">
          <p15:clr>
            <a:srgbClr val="5ACBF0"/>
          </p15:clr>
        </p15:guide>
        <p15:guide id="6" orient="horz" pos="233">
          <p15:clr>
            <a:srgbClr val="5ACBF0"/>
          </p15:clr>
        </p15:guide>
        <p15:guide id="7" pos="203">
          <p15:clr>
            <a:srgbClr val="5ACBF0"/>
          </p15:clr>
        </p15:guide>
        <p15:guide id="8" pos="183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Gray Bar_2">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76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5776"/>
            <a:ext cx="7620000"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609600" y="1414462"/>
            <a:ext cx="762000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6" name="Content Placeholder 7"/>
          <p:cNvSpPr>
            <a:spLocks noGrp="1"/>
          </p:cNvSpPr>
          <p:nvPr>
            <p:ph sz="quarter" idx="11" hasCustomPrompt="1"/>
            <p:custDataLst>
              <p:tags r:id="rId4"/>
            </p:custDataLst>
          </p:nvPr>
        </p:nvSpPr>
        <p:spPr>
          <a:xfrm>
            <a:off x="8737600" y="228600"/>
            <a:ext cx="3251200" cy="6019800"/>
          </a:xfrm>
        </p:spPr>
        <p:txBody>
          <a:bodyPr/>
          <a:lstStyle>
            <a:lvl1pPr marL="0" indent="0">
              <a:buNone/>
              <a:defRPr sz="2000"/>
            </a:lvl1pPr>
            <a:lvl2pPr marL="0" indent="0">
              <a:buNone/>
              <a:defRPr/>
            </a:lvl2pPr>
            <a:lvl3pPr marL="0" indent="0">
              <a:buNone/>
              <a:defRPr/>
            </a:lvl3pPr>
          </a:lstStyle>
          <a:p>
            <a:pPr lvl="0"/>
            <a:r>
              <a:rPr lang="en-US" dirty="0"/>
              <a:t>Click to add text or choose an icon below to insert other content</a:t>
            </a:r>
          </a:p>
        </p:txBody>
      </p:sp>
      <p:sp>
        <p:nvSpPr>
          <p:cNvPr id="7" name="Text Placeholder 6"/>
          <p:cNvSpPr>
            <a:spLocks noGrp="1"/>
          </p:cNvSpPr>
          <p:nvPr>
            <p:ph type="body" sz="quarter" idx="12" hasCustomPrompt="1"/>
            <p:custDataLst>
              <p:tags r:id="rId5"/>
            </p:custDataLst>
          </p:nvPr>
        </p:nvSpPr>
        <p:spPr>
          <a:xfrm>
            <a:off x="609601" y="838200"/>
            <a:ext cx="762575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5184">
          <p15:clr>
            <a:srgbClr val="5ACBF0"/>
          </p15:clr>
        </p15:guide>
        <p15:guide id="3" orient="horz" pos="3944">
          <p15:clr>
            <a:srgbClr val="5ACBF0"/>
          </p15:clr>
        </p15:guide>
        <p15:guide id="4" orient="horz" pos="888">
          <p15:clr>
            <a:srgbClr val="5ACBF0"/>
          </p15:clr>
        </p15:guide>
        <p15:guide id="5" orient="horz" pos="528">
          <p15:clr>
            <a:srgbClr val="5ACBF0"/>
          </p15:clr>
        </p15:guide>
        <p15:guide id="6" orient="horz" pos="144">
          <p15:clr>
            <a:srgbClr val="5ACBF0"/>
          </p15:clr>
        </p15:guide>
        <p15:guide id="7" pos="5503">
          <p15:clr>
            <a:srgbClr val="5ACBF0"/>
          </p15:clr>
        </p15:guide>
        <p15:guide id="8" pos="75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Lef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0"/>
            <a:ext cx="414528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4449234" y="65776"/>
            <a:ext cx="7742767"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4449233" y="1414463"/>
            <a:ext cx="743712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p:txBody>
      </p:sp>
      <p:sp>
        <p:nvSpPr>
          <p:cNvPr id="6" name="Content Placeholder 7"/>
          <p:cNvSpPr>
            <a:spLocks noGrp="1"/>
          </p:cNvSpPr>
          <p:nvPr>
            <p:ph sz="quarter" idx="11" hasCustomPrompt="1"/>
            <p:custDataLst>
              <p:tags r:id="rId4"/>
            </p:custDataLst>
          </p:nvPr>
        </p:nvSpPr>
        <p:spPr>
          <a:xfrm>
            <a:off x="274320" y="228600"/>
            <a:ext cx="3596640" cy="6019800"/>
          </a:xfrm>
        </p:spPr>
        <p:txBody>
          <a:bodyPr/>
          <a:lstStyle>
            <a:lvl1pPr marL="233363" indent="-233363">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4449234" y="838200"/>
            <a:ext cx="7742767"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4">
          <p15:clr>
            <a:srgbClr val="5ACBF0"/>
          </p15:clr>
        </p15:guide>
        <p15:guide id="4" pos="173">
          <p15:clr>
            <a:srgbClr val="5ACBF0"/>
          </p15:clr>
        </p15:guide>
        <p15:guide id="5" pos="2441">
          <p15:clr>
            <a:srgbClr val="5ACBF0"/>
          </p15:clr>
        </p15:guide>
        <p15:guide id="6" pos="7488">
          <p15:clr>
            <a:srgbClr val="5ACBF0"/>
          </p15:clr>
        </p15:guide>
        <p15:guide id="7" pos="280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Box 7"/>
          <p:cNvSpPr txBox="1"/>
          <p:nvPr>
            <p:custDataLst>
              <p:tags r:id="rId2"/>
            </p:custDataLst>
          </p:nvPr>
        </p:nvSpPr>
        <p:spPr>
          <a:xfrm>
            <a:off x="1360968" y="2558734"/>
            <a:ext cx="4363427" cy="923330"/>
          </a:xfrm>
          <a:prstGeom prst="rect">
            <a:avLst/>
          </a:prstGeom>
          <a:noFill/>
        </p:spPr>
        <p:txBody>
          <a:bodyPr wrap="square" rtlCol="0">
            <a:spAutoFit/>
          </a:bodyPr>
          <a:lstStyle/>
          <a:p>
            <a:r>
              <a:rPr lang="en-US" sz="5400" b="1" dirty="0"/>
              <a:t>Thank You</a:t>
            </a:r>
          </a:p>
        </p:txBody>
      </p:sp>
      <p:pic>
        <p:nvPicPr>
          <p:cNvPr id="6" name="Picture 5"/>
          <p:cNvPicPr>
            <a:picLocks noChangeAspect="1"/>
          </p:cNvPicPr>
          <p:nvPr>
            <p:custDataLst>
              <p:tags r:id="rId3"/>
            </p:custDataLst>
          </p:nvPr>
        </p:nvPicPr>
        <p:blipFill>
          <a:blip r:embed="rId6"/>
          <a:stretch>
            <a:fillRect/>
          </a:stretch>
        </p:blipFill>
        <p:spPr>
          <a:xfrm>
            <a:off x="0" y="4753502"/>
            <a:ext cx="12188952" cy="2104498"/>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a:ext>
            </a:extLst>
          </a:blip>
          <a:stretch>
            <a:fillRect/>
          </a:stretch>
        </p:blipFill>
        <p:spPr>
          <a:xfrm>
            <a:off x="4267351" y="2843832"/>
            <a:ext cx="3657298" cy="117033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dirty="0"/>
              <a:t>Click to Add a Title</a:t>
            </a:r>
          </a:p>
        </p:txBody>
      </p:sp>
      <p:sp>
        <p:nvSpPr>
          <p:cNvPr id="3" name="Content Placeholder 2"/>
          <p:cNvSpPr>
            <a:spLocks noGrp="1"/>
          </p:cNvSpPr>
          <p:nvPr>
            <p:ph idx="1" hasCustomPrompt="1"/>
            <p:custDataLst>
              <p:tags r:id="rId2"/>
            </p:custDataLst>
          </p:nvPr>
        </p:nvSpPr>
        <p:spPr/>
        <p:txBody>
          <a:bodyPr/>
          <a:lstStyle>
            <a:lvl1pPr>
              <a:defRPr/>
            </a:lvl1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9770300" y="365125"/>
            <a:ext cx="1813687" cy="58975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a:xfrm>
            <a:off x="609601" y="365125"/>
            <a:ext cx="9022914" cy="589756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ynopsys Title Slide">
    <p:spTree>
      <p:nvGrpSpPr>
        <p:cNvPr id="1" name=""/>
        <p:cNvGrpSpPr/>
        <p:nvPr/>
      </p:nvGrpSpPr>
      <p:grpSpPr>
        <a:xfrm>
          <a:off x="0" y="0"/>
          <a:ext cx="0" cy="0"/>
          <a:chOff x="0" y="0"/>
          <a:chExt cx="0" cy="0"/>
        </a:xfrm>
      </p:grpSpPr>
      <p:pic>
        <p:nvPicPr>
          <p:cNvPr id="12"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 Placeholder 15"/>
          <p:cNvSpPr>
            <a:spLocks noGrp="1"/>
          </p:cNvSpPr>
          <p:nvPr>
            <p:ph type="body" sz="quarter" idx="10" hasCustomPrompt="1"/>
            <p:custDataLst>
              <p:tags r:id="rId2"/>
            </p:custDataLst>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custDataLst>
              <p:tags r:id="rId3"/>
            </p:custDataLst>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custDataLst>
              <p:tags r:id="rId4"/>
            </p:custDataLst>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custDataLst>
              <p:tags r:id="rId5"/>
            </p:custDataLst>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pic>
        <p:nvPicPr>
          <p:cNvPr id="11" name="Picture 10"/>
          <p:cNvPicPr>
            <a:picLocks noChangeAspect="1"/>
          </p:cNvPicPr>
          <p:nvPr>
            <p:custDataLst>
              <p:tags r:id="rId6"/>
            </p:custDataLst>
          </p:nvPr>
        </p:nvPicPr>
        <p:blipFill>
          <a:blip r:embed="rId9"/>
          <a:stretch>
            <a:fillRect/>
          </a:stretch>
        </p:blipFill>
        <p:spPr>
          <a:xfrm>
            <a:off x="0" y="4753502"/>
            <a:ext cx="12188952" cy="2104498"/>
          </a:xfrm>
          <a:prstGeom prst="rect">
            <a:avLst/>
          </a:prstGeom>
        </p:spPr>
      </p:pic>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609600" y="609601"/>
            <a:ext cx="10972800" cy="452596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lang="en-US" b="1" dirty="0"/>
              <a:t>CONFIDENTIAL INFORMATION</a:t>
            </a:r>
          </a:p>
          <a:p>
            <a:pPr marL="0" indent="0">
              <a:buNone/>
            </a:pPr>
            <a:r>
              <a:rPr lang="en-US" dirty="0"/>
              <a:t>The following material is confidential information of Synopsys and is being disclosed to you pursuant to a non-disclosure agreement between you or your employer and Synopsys. The material being disclosed may only be used as permitted under such non-disclosure agreement. </a:t>
            </a:r>
          </a:p>
          <a:p>
            <a:pPr>
              <a:buNone/>
            </a:pPr>
            <a:r>
              <a:rPr lang="en-US" dirty="0"/>
              <a:t> </a:t>
            </a:r>
          </a:p>
          <a:p>
            <a:pPr>
              <a:buNone/>
            </a:pPr>
            <a:r>
              <a:rPr lang="en-US" b="1" dirty="0"/>
              <a:t>IMPORTANT NOTICE</a:t>
            </a:r>
          </a:p>
          <a:p>
            <a:pPr marL="0" indent="0">
              <a:buNone/>
            </a:pPr>
            <a:r>
              <a:rPr lang="en-US" dirty="0"/>
              <a:t>In the event information in this presentation reflects Synopsys’ future plans, such plans are as of the date of this presentation and are subject to change. Synopsys is not obligated to develop the software with the features and functionality discussed in these materials. In any event, Synopsys’ products may be offered and purchased only pursuant to an authorized quote and purchase order or a mutually agreed upon written contract.  </a:t>
            </a:r>
          </a:p>
          <a:p>
            <a:pPr>
              <a:buNone/>
            </a:pPr>
            <a:endParaRPr lang="en-US" dirty="0"/>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609600" y="68574"/>
            <a:ext cx="11582400" cy="1143000"/>
          </a:xfrm>
        </p:spPr>
        <p:txBody>
          <a:bodyPr/>
          <a:lstStyle/>
          <a:p>
            <a:r>
              <a:rPr lang="en-US" dirty="0"/>
              <a:t>Click to Add a Title</a:t>
            </a:r>
          </a:p>
        </p:txBody>
      </p:sp>
      <p:sp>
        <p:nvSpPr>
          <p:cNvPr id="3" name="Content Placeholder 2"/>
          <p:cNvSpPr>
            <a:spLocks noGrp="1"/>
          </p:cNvSpPr>
          <p:nvPr>
            <p:ph idx="1" hasCustomPrompt="1"/>
            <p:custDataLst>
              <p:tags r:id="rId2"/>
            </p:custDataLst>
          </p:nvPr>
        </p:nvSpPr>
        <p:spPr>
          <a:xfrm>
            <a:off x="609600" y="1414463"/>
            <a:ext cx="10972800" cy="4848225"/>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2" hasCustomPrompt="1"/>
            <p:custDataLst>
              <p:tags r:id="rId3"/>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7">
          <p15:clr>
            <a:srgbClr val="5ACBF0"/>
          </p15:clr>
        </p15:guide>
        <p15:guide id="5" orient="horz" pos="5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3" name="Picture 2"/>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9" y="1215389"/>
            <a:ext cx="12192357" cy="1295438"/>
          </a:xfrm>
          <a:prstGeom prst="rect">
            <a:avLst/>
          </a:prstGeom>
        </p:spPr>
      </p:pic>
      <p:sp>
        <p:nvSpPr>
          <p:cNvPr id="2" name="Title 1"/>
          <p:cNvSpPr>
            <a:spLocks noGrp="1"/>
          </p:cNvSpPr>
          <p:nvPr>
            <p:ph type="title"/>
            <p:custDataLst>
              <p:tags r:id="rId2"/>
            </p:custDataLst>
          </p:nvPr>
        </p:nvSpPr>
        <p:spPr>
          <a:xfrm>
            <a:off x="609600" y="1295400"/>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7" name="Text Placeholder 6"/>
          <p:cNvSpPr>
            <a:spLocks noGrp="1"/>
          </p:cNvSpPr>
          <p:nvPr>
            <p:ph type="body" sz="quarter" idx="10" hasCustomPrompt="1"/>
            <p:custDataLst>
              <p:tags r:id="rId3"/>
            </p:custDataLst>
          </p:nvPr>
        </p:nvSpPr>
        <p:spPr>
          <a:xfrm>
            <a:off x="1524000" y="2688610"/>
            <a:ext cx="10058400" cy="3559791"/>
          </a:xfrm>
        </p:spPr>
        <p:txBody>
          <a:bodyPr/>
          <a:lstStyle>
            <a:lvl1pPr>
              <a:spcBef>
                <a:spcPts val="1867"/>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Tree>
  </p:cSld>
  <p:clrMapOvr>
    <a:masterClrMapping/>
  </p:clrMapOvr>
  <p:extLst mod="1">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1" y="2021760"/>
            <a:ext cx="12192005" cy="2540001"/>
          </a:xfrm>
          <a:prstGeom prst="rect">
            <a:avLst/>
          </a:prstGeom>
        </p:spPr>
      </p:pic>
      <p:sp>
        <p:nvSpPr>
          <p:cNvPr id="2" name="Title 1"/>
          <p:cNvSpPr>
            <a:spLocks noGrp="1"/>
          </p:cNvSpPr>
          <p:nvPr>
            <p:ph type="title" hasCustomPrompt="1"/>
            <p:custDataLst>
              <p:tags r:id="rId2"/>
            </p:custDataLst>
          </p:nvPr>
        </p:nvSpPr>
        <p:spPr>
          <a:xfrm>
            <a:off x="609601" y="2010333"/>
            <a:ext cx="10384465" cy="1253863"/>
          </a:xfrm>
        </p:spPr>
        <p:txBody>
          <a:bodyPr anchor="b">
            <a:normAutofit/>
          </a:bodyPr>
          <a:lstStyle>
            <a:lvl1pPr>
              <a:defRPr sz="340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3" name="Text Placeholder 2"/>
          <p:cNvSpPr>
            <a:spLocks noGrp="1"/>
          </p:cNvSpPr>
          <p:nvPr>
            <p:ph type="body" idx="1"/>
            <p:custDataLst>
              <p:tags r:id="rId3"/>
            </p:custDataLst>
          </p:nvPr>
        </p:nvSpPr>
        <p:spPr>
          <a:xfrm>
            <a:off x="609601" y="3430818"/>
            <a:ext cx="10384465" cy="1119515"/>
          </a:xfrm>
        </p:spPr>
        <p:txBody>
          <a:bodyPr/>
          <a:lstStyle>
            <a:lvl1pPr marL="0" indent="0">
              <a:buNone/>
              <a:defRPr sz="2400" i="1">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cSld>
  <p:clrMapOvr>
    <a:masterClrMapping/>
  </p:clrMapOvr>
  <p:extLst mod="1">
    <p:ext uri="{DCECCB84-F9BA-43D5-87BE-67443E8EF086}">
      <p15:sldGuideLst xmlns:p15="http://schemas.microsoft.com/office/powerpoint/2012/main">
        <p15:guide id="1" pos="384">
          <p15:clr>
            <a:srgbClr val="5ACBF0"/>
          </p15:clr>
        </p15:guide>
        <p15:guide id="2" pos="69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3" name="Content Placeholder 2"/>
          <p:cNvSpPr>
            <a:spLocks noGrp="1"/>
          </p:cNvSpPr>
          <p:nvPr>
            <p:ph sz="half" idx="1" hasCustomPrompt="1"/>
            <p:custDataLst>
              <p:tags r:id="rId2"/>
            </p:custDataLst>
          </p:nvPr>
        </p:nvSpPr>
        <p:spPr>
          <a:xfrm>
            <a:off x="609600" y="1414463"/>
            <a:ext cx="5384800" cy="4848225"/>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3"/>
            </p:custDataLst>
          </p:nvPr>
        </p:nvSpPr>
        <p:spPr>
          <a:xfrm>
            <a:off x="6197600" y="1414463"/>
            <a:ext cx="5384800" cy="4848225"/>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4.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28"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5.xml"/><Relationship Id="rId30"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23"/>
            </p:custDataLst>
          </p:nvPr>
        </p:nvSpPr>
        <p:spPr>
          <a:xfrm>
            <a:off x="609600" y="68574"/>
            <a:ext cx="11581896"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custDataLst>
              <p:tags r:id="rId24"/>
            </p:custDataLst>
          </p:nvPr>
        </p:nvSpPr>
        <p:spPr>
          <a:xfrm>
            <a:off x="609600" y="1414463"/>
            <a:ext cx="10972800" cy="48482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pic>
        <p:nvPicPr>
          <p:cNvPr id="7" name="Picture 6"/>
          <p:cNvPicPr>
            <a:picLocks noChangeAspect="1"/>
          </p:cNvPicPr>
          <p:nvPr>
            <p:custDataLst>
              <p:tags r:id="rId25"/>
            </p:custDataLst>
          </p:nvPr>
        </p:nvPicPr>
        <p:blipFill>
          <a:blip r:embed="rId32"/>
          <a:stretch>
            <a:fillRect/>
          </a:stretch>
        </p:blipFill>
        <p:spPr>
          <a:xfrm>
            <a:off x="11101153" y="6542971"/>
            <a:ext cx="881902" cy="217536"/>
          </a:xfrm>
          <a:prstGeom prst="rect">
            <a:avLst/>
          </a:prstGeom>
        </p:spPr>
      </p:pic>
      <p:sp>
        <p:nvSpPr>
          <p:cNvPr id="8" name="TextBox 7"/>
          <p:cNvSpPr txBox="1"/>
          <p:nvPr>
            <p:custDataLst>
              <p:tags r:id="rId26"/>
            </p:custDataLst>
          </p:nvPr>
        </p:nvSpPr>
        <p:spPr>
          <a:xfrm>
            <a:off x="163812" y="6516189"/>
            <a:ext cx="37592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9" name="TextBox 8"/>
          <p:cNvSpPr txBox="1"/>
          <p:nvPr>
            <p:custDataLst>
              <p:tags r:id="rId27"/>
            </p:custDataLst>
          </p:nvPr>
        </p:nvSpPr>
        <p:spPr>
          <a:xfrm>
            <a:off x="1157671" y="6516189"/>
            <a:ext cx="853440" cy="230832"/>
          </a:xfrm>
          <a:prstGeom prst="rect">
            <a:avLst/>
          </a:prstGeom>
          <a:noFill/>
        </p:spPr>
        <p:txBody>
          <a:bodyPr wrap="square" rtlCol="0">
            <a:spAutoFit/>
          </a:bodyPr>
          <a:lstStyle/>
          <a:p>
            <a:pPr algn="ctr"/>
            <a:fld id="{CAE2347F-76BC-4690-80B5-B24BA0EA7B0A}" type="slidenum">
              <a:rPr lang="en-US" sz="900" dirty="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0" name="TaggedShape" hidden="1"/>
          <p:cNvSpPr/>
          <p:nvPr>
            <p:custDataLst>
              <p:tags r:id="rId28"/>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aggedShape" hidden="1"/>
          <p:cNvSpPr/>
          <p:nvPr>
            <p:custDataLst>
              <p:tags r:id="rId29"/>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aggedShape" hidden="1"/>
          <p:cNvSpPr/>
          <p:nvPr>
            <p:custDataLst>
              <p:tags r:id="rId3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 name="TaggedShape" hidden="1"/>
          <p:cNvSpPr/>
          <p:nvPr>
            <p:custDataLst>
              <p:tags r:id="rId31"/>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60" r:id="rId3"/>
    <p:sldLayoutId id="2147483676" r:id="rId4"/>
    <p:sldLayoutId id="2147483661" r:id="rId5"/>
    <p:sldLayoutId id="2147483662" r:id="rId6"/>
    <p:sldLayoutId id="2147483651" r:id="rId7"/>
    <p:sldLayoutId id="2147483663" r:id="rId8"/>
    <p:sldLayoutId id="2147483675" r:id="rId9"/>
    <p:sldLayoutId id="2147483655"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58" r:id="rId20"/>
    <p:sldLayoutId id="2147483659" r:id="rId2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Deep Learning:</a:t>
            </a:r>
            <a:br>
              <a:rPr lang="en-US" dirty="0"/>
            </a:br>
            <a:r>
              <a:rPr lang="en-US" dirty="0"/>
              <a:t>using recurrent neural network for sequential learning</a:t>
            </a:r>
          </a:p>
        </p:txBody>
      </p:sp>
      <p:sp>
        <p:nvSpPr>
          <p:cNvPr id="3" name="Subtitle 2"/>
          <p:cNvSpPr>
            <a:spLocks noGrp="1"/>
          </p:cNvSpPr>
          <p:nvPr>
            <p:ph type="subTitle" idx="1"/>
          </p:nvPr>
        </p:nvSpPr>
        <p:spPr/>
        <p:txBody>
          <a:bodyPr>
            <a:normAutofit fontScale="92500" lnSpcReduction="10000"/>
          </a:bodyPr>
          <a:lstStyle/>
          <a:p>
            <a:r>
              <a:rPr lang="en-US" dirty="0"/>
              <a:t>Yifei Huang</a:t>
            </a:r>
          </a:p>
          <a:p>
            <a:r>
              <a:rPr lang="en-US"/>
              <a:t>2017-10-19</a:t>
            </a:r>
            <a:endParaRPr lang="en-US" dirty="0"/>
          </a:p>
        </p:txBody>
      </p:sp>
    </p:spTree>
    <p:extLst>
      <p:ext uri="{BB962C8B-B14F-4D97-AF65-F5344CB8AC3E}">
        <p14:creationId xmlns:p14="http://schemas.microsoft.com/office/powerpoint/2010/main" val="3861488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093166" y="2185987"/>
            <a:ext cx="5886753" cy="2930579"/>
          </a:xfrm>
          <a:prstGeom prst="rect">
            <a:avLst/>
          </a:prstGeom>
        </p:spPr>
      </p:pic>
      <p:pic>
        <p:nvPicPr>
          <p:cNvPr id="5" name="Picture 4"/>
          <p:cNvPicPr>
            <a:picLocks noChangeAspect="1"/>
          </p:cNvPicPr>
          <p:nvPr/>
        </p:nvPicPr>
        <p:blipFill>
          <a:blip r:embed="rId3"/>
          <a:stretch>
            <a:fillRect/>
          </a:stretch>
        </p:blipFill>
        <p:spPr>
          <a:xfrm>
            <a:off x="7346903" y="2670174"/>
            <a:ext cx="2303512" cy="1766026"/>
          </a:xfrm>
          <a:prstGeom prst="rect">
            <a:avLst/>
          </a:prstGeom>
        </p:spPr>
      </p:pic>
    </p:spTree>
    <p:extLst>
      <p:ext uri="{BB962C8B-B14F-4D97-AF65-F5344CB8AC3E}">
        <p14:creationId xmlns:p14="http://schemas.microsoft.com/office/powerpoint/2010/main" val="2356750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7464" y="1625600"/>
            <a:ext cx="10069006" cy="3053715"/>
          </a:xfrm>
          <a:prstGeom prst="rect">
            <a:avLst/>
          </a:prstGeom>
        </p:spPr>
      </p:pic>
    </p:spTree>
    <p:extLst>
      <p:ext uri="{BB962C8B-B14F-4D97-AF65-F5344CB8AC3E}">
        <p14:creationId xmlns:p14="http://schemas.microsoft.com/office/powerpoint/2010/main" val="3260681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9187" y="1545272"/>
            <a:ext cx="10093538" cy="3026728"/>
          </a:xfrm>
          <a:prstGeom prst="rect">
            <a:avLst/>
          </a:prstGeom>
        </p:spPr>
      </p:pic>
    </p:spTree>
    <p:extLst>
      <p:ext uri="{BB962C8B-B14F-4D97-AF65-F5344CB8AC3E}">
        <p14:creationId xmlns:p14="http://schemas.microsoft.com/office/powerpoint/2010/main" val="2604866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9124" y="1431607"/>
            <a:ext cx="10884801" cy="3140393"/>
          </a:xfrm>
          <a:prstGeom prst="rect">
            <a:avLst/>
          </a:prstGeom>
        </p:spPr>
      </p:pic>
    </p:spTree>
    <p:extLst>
      <p:ext uri="{BB962C8B-B14F-4D97-AF65-F5344CB8AC3E}">
        <p14:creationId xmlns:p14="http://schemas.microsoft.com/office/powerpoint/2010/main" val="4009727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6917" y="1381442"/>
            <a:ext cx="10510264" cy="3485198"/>
          </a:xfrm>
          <a:prstGeom prst="rect">
            <a:avLst/>
          </a:prstGeom>
        </p:spPr>
      </p:pic>
    </p:spTree>
    <p:extLst>
      <p:ext uri="{BB962C8B-B14F-4D97-AF65-F5344CB8AC3E}">
        <p14:creationId xmlns:p14="http://schemas.microsoft.com/office/powerpoint/2010/main" val="1685696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1707832"/>
            <a:ext cx="11065182" cy="3270568"/>
          </a:xfrm>
          <a:prstGeom prst="rect">
            <a:avLst/>
          </a:prstGeom>
        </p:spPr>
      </p:pic>
      <p:sp>
        <p:nvSpPr>
          <p:cNvPr id="3" name="Title 2"/>
          <p:cNvSpPr>
            <a:spLocks noGrp="1"/>
          </p:cNvSpPr>
          <p:nvPr>
            <p:ph type="title"/>
          </p:nvPr>
        </p:nvSpPr>
        <p:spPr/>
        <p:txBody>
          <a:bodyPr/>
          <a:lstStyle/>
          <a:p>
            <a:r>
              <a:rPr lang="en-US" dirty="0"/>
              <a:t>GRU</a:t>
            </a:r>
          </a:p>
        </p:txBody>
      </p:sp>
    </p:spTree>
    <p:extLst>
      <p:ext uri="{BB962C8B-B14F-4D97-AF65-F5344CB8AC3E}">
        <p14:creationId xmlns:p14="http://schemas.microsoft.com/office/powerpoint/2010/main" val="1686982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Char-RNN</a:t>
            </a:r>
          </a:p>
        </p:txBody>
      </p:sp>
      <p:pic>
        <p:nvPicPr>
          <p:cNvPr id="3" name="Picture 2"/>
          <p:cNvPicPr>
            <a:picLocks noChangeAspect="1"/>
          </p:cNvPicPr>
          <p:nvPr/>
        </p:nvPicPr>
        <p:blipFill rotWithShape="1">
          <a:blip r:embed="rId2"/>
          <a:srcRect t="1262" b="1"/>
          <a:stretch/>
        </p:blipFill>
        <p:spPr>
          <a:xfrm>
            <a:off x="1602298" y="1397647"/>
            <a:ext cx="7920256" cy="4965379"/>
          </a:xfrm>
          <a:prstGeom prst="rect">
            <a:avLst/>
          </a:prstGeom>
        </p:spPr>
      </p:pic>
    </p:spTree>
    <p:extLst>
      <p:ext uri="{BB962C8B-B14F-4D97-AF65-F5344CB8AC3E}">
        <p14:creationId xmlns:p14="http://schemas.microsoft.com/office/powerpoint/2010/main" val="1700720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 RNN</a:t>
            </a:r>
          </a:p>
        </p:txBody>
      </p:sp>
      <p:pic>
        <p:nvPicPr>
          <p:cNvPr id="3" name="Picture 2"/>
          <p:cNvPicPr>
            <a:picLocks noChangeAspect="1"/>
          </p:cNvPicPr>
          <p:nvPr/>
        </p:nvPicPr>
        <p:blipFill>
          <a:blip r:embed="rId2"/>
          <a:stretch>
            <a:fillRect/>
          </a:stretch>
        </p:blipFill>
        <p:spPr>
          <a:xfrm>
            <a:off x="1325461" y="1496080"/>
            <a:ext cx="6705600" cy="4067175"/>
          </a:xfrm>
          <a:prstGeom prst="rect">
            <a:avLst/>
          </a:prstGeom>
        </p:spPr>
      </p:pic>
      <p:pic>
        <p:nvPicPr>
          <p:cNvPr id="4" name="Picture 3"/>
          <p:cNvPicPr>
            <a:picLocks noChangeAspect="1"/>
          </p:cNvPicPr>
          <p:nvPr/>
        </p:nvPicPr>
        <p:blipFill>
          <a:blip r:embed="rId3"/>
          <a:stretch>
            <a:fillRect/>
          </a:stretch>
        </p:blipFill>
        <p:spPr>
          <a:xfrm>
            <a:off x="8170877" y="2665606"/>
            <a:ext cx="3430442" cy="2091911"/>
          </a:xfrm>
          <a:prstGeom prst="rect">
            <a:avLst/>
          </a:prstGeom>
        </p:spPr>
      </p:pic>
    </p:spTree>
    <p:extLst>
      <p:ext uri="{BB962C8B-B14F-4D97-AF65-F5344CB8AC3E}">
        <p14:creationId xmlns:p14="http://schemas.microsoft.com/office/powerpoint/2010/main" val="2169225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382" y="1211574"/>
            <a:ext cx="10582275" cy="5076825"/>
          </a:xfrm>
          <a:prstGeom prst="rect">
            <a:avLst/>
          </a:prstGeom>
        </p:spPr>
      </p:pic>
      <p:sp>
        <p:nvSpPr>
          <p:cNvPr id="4" name="Title 1"/>
          <p:cNvSpPr>
            <a:spLocks noGrp="1"/>
          </p:cNvSpPr>
          <p:nvPr>
            <p:ph type="title"/>
          </p:nvPr>
        </p:nvSpPr>
        <p:spPr>
          <a:xfrm>
            <a:off x="609600" y="68574"/>
            <a:ext cx="11581896" cy="1143000"/>
          </a:xfrm>
        </p:spPr>
        <p:txBody>
          <a:bodyPr/>
          <a:lstStyle/>
          <a:p>
            <a:r>
              <a:rPr lang="en-US" dirty="0"/>
              <a:t>Bi-Direction + Multi Layer RNN</a:t>
            </a:r>
          </a:p>
        </p:txBody>
      </p:sp>
    </p:spTree>
    <p:extLst>
      <p:ext uri="{BB962C8B-B14F-4D97-AF65-F5344CB8AC3E}">
        <p14:creationId xmlns:p14="http://schemas.microsoft.com/office/powerpoint/2010/main" val="657101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p>
        </p:txBody>
      </p:sp>
      <p:pic>
        <p:nvPicPr>
          <p:cNvPr id="3" name="Picture 2"/>
          <p:cNvPicPr>
            <a:picLocks noChangeAspect="1"/>
          </p:cNvPicPr>
          <p:nvPr/>
        </p:nvPicPr>
        <p:blipFill>
          <a:blip r:embed="rId2"/>
          <a:stretch>
            <a:fillRect/>
          </a:stretch>
        </p:blipFill>
        <p:spPr>
          <a:xfrm>
            <a:off x="1359017" y="1301771"/>
            <a:ext cx="8813814" cy="4973455"/>
          </a:xfrm>
          <a:prstGeom prst="rect">
            <a:avLst/>
          </a:prstGeom>
        </p:spPr>
      </p:pic>
    </p:spTree>
    <p:extLst>
      <p:ext uri="{BB962C8B-B14F-4D97-AF65-F5344CB8AC3E}">
        <p14:creationId xmlns:p14="http://schemas.microsoft.com/office/powerpoint/2010/main" val="3886825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a:t>
            </a:r>
          </a:p>
        </p:txBody>
      </p:sp>
      <p:pic>
        <p:nvPicPr>
          <p:cNvPr id="4" name="Picture 3"/>
          <p:cNvPicPr>
            <a:picLocks noChangeAspect="1"/>
          </p:cNvPicPr>
          <p:nvPr/>
        </p:nvPicPr>
        <p:blipFill>
          <a:blip r:embed="rId2"/>
          <a:stretch>
            <a:fillRect/>
          </a:stretch>
        </p:blipFill>
        <p:spPr>
          <a:xfrm>
            <a:off x="2209800" y="1579561"/>
            <a:ext cx="8021320" cy="3996336"/>
          </a:xfrm>
          <a:prstGeom prst="rect">
            <a:avLst/>
          </a:prstGeom>
        </p:spPr>
      </p:pic>
    </p:spTree>
    <p:extLst>
      <p:ext uri="{BB962C8B-B14F-4D97-AF65-F5344CB8AC3E}">
        <p14:creationId xmlns:p14="http://schemas.microsoft.com/office/powerpoint/2010/main" val="2832598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3" name="Picture 2"/>
          <p:cNvPicPr>
            <a:picLocks noChangeAspect="1"/>
          </p:cNvPicPr>
          <p:nvPr/>
        </p:nvPicPr>
        <p:blipFill>
          <a:blip r:embed="rId2"/>
          <a:stretch>
            <a:fillRect/>
          </a:stretch>
        </p:blipFill>
        <p:spPr>
          <a:xfrm>
            <a:off x="437757" y="1620779"/>
            <a:ext cx="10829925" cy="4086225"/>
          </a:xfrm>
          <a:prstGeom prst="rect">
            <a:avLst/>
          </a:prstGeom>
        </p:spPr>
      </p:pic>
    </p:spTree>
    <p:extLst>
      <p:ext uri="{BB962C8B-B14F-4D97-AF65-F5344CB8AC3E}">
        <p14:creationId xmlns:p14="http://schemas.microsoft.com/office/powerpoint/2010/main" val="2946977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80794" y="142875"/>
            <a:ext cx="7943850" cy="6715125"/>
          </a:xfrm>
          <a:prstGeom prst="rect">
            <a:avLst/>
          </a:prstGeom>
        </p:spPr>
      </p:pic>
    </p:spTree>
    <p:extLst>
      <p:ext uri="{BB962C8B-B14F-4D97-AF65-F5344CB8AC3E}">
        <p14:creationId xmlns:p14="http://schemas.microsoft.com/office/powerpoint/2010/main" val="363187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8137" y="1246187"/>
            <a:ext cx="11515725" cy="4162425"/>
          </a:xfrm>
          <a:prstGeom prst="rect">
            <a:avLst/>
          </a:prstGeom>
        </p:spPr>
      </p:pic>
    </p:spTree>
    <p:extLst>
      <p:ext uri="{BB962C8B-B14F-4D97-AF65-F5344CB8AC3E}">
        <p14:creationId xmlns:p14="http://schemas.microsoft.com/office/powerpoint/2010/main" val="2661802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49292" y="435646"/>
            <a:ext cx="9428045" cy="5398897"/>
          </a:xfrm>
          <a:prstGeom prst="rect">
            <a:avLst/>
          </a:prstGeom>
        </p:spPr>
      </p:pic>
    </p:spTree>
    <p:extLst>
      <p:ext uri="{BB962C8B-B14F-4D97-AF65-F5344CB8AC3E}">
        <p14:creationId xmlns:p14="http://schemas.microsoft.com/office/powerpoint/2010/main" val="765492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 </a:t>
            </a:r>
          </a:p>
        </p:txBody>
      </p:sp>
      <p:sp>
        <p:nvSpPr>
          <p:cNvPr id="6" name="Content Placeholder 5"/>
          <p:cNvSpPr>
            <a:spLocks noGrp="1"/>
          </p:cNvSpPr>
          <p:nvPr>
            <p:ph idx="1"/>
          </p:nvPr>
        </p:nvSpPr>
        <p:spPr/>
        <p:txBody>
          <a:bodyPr/>
          <a:lstStyle/>
          <a:p>
            <a:r>
              <a:rPr lang="en-US" dirty="0">
                <a:hlinkClick r:id="rId2"/>
              </a:rPr>
              <a:t>http://colah.github.io/posts/2015-08-Understanding-LSTMs/</a:t>
            </a:r>
            <a:endParaRPr lang="en-US" dirty="0"/>
          </a:p>
          <a:p>
            <a:r>
              <a:rPr lang="en-US" dirty="0"/>
              <a:t>http://www.deeplearningbook.org/contents/rnn.html</a:t>
            </a:r>
          </a:p>
          <a:p>
            <a:endParaRPr lang="en-US" dirty="0"/>
          </a:p>
        </p:txBody>
      </p:sp>
    </p:spTree>
    <p:extLst>
      <p:ext uri="{BB962C8B-B14F-4D97-AF65-F5344CB8AC3E}">
        <p14:creationId xmlns:p14="http://schemas.microsoft.com/office/powerpoint/2010/main" val="2444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a:t>
            </a:r>
          </a:p>
        </p:txBody>
      </p:sp>
      <p:pic>
        <p:nvPicPr>
          <p:cNvPr id="4" name="Picture 3"/>
          <p:cNvPicPr>
            <a:picLocks noChangeAspect="1"/>
          </p:cNvPicPr>
          <p:nvPr/>
        </p:nvPicPr>
        <p:blipFill rotWithShape="1">
          <a:blip r:embed="rId2"/>
          <a:srcRect l="8349" t="15804" r="9321"/>
          <a:stretch/>
        </p:blipFill>
        <p:spPr>
          <a:xfrm>
            <a:off x="115026" y="1329624"/>
            <a:ext cx="5326144" cy="4074049"/>
          </a:xfrm>
          <a:prstGeom prst="rect">
            <a:avLst/>
          </a:prstGeom>
        </p:spPr>
      </p:pic>
      <p:pic>
        <p:nvPicPr>
          <p:cNvPr id="1026" name="Picture 2" descr="Image result for convolutional neural network gif">
            <a:extLst>
              <a:ext uri="{FF2B5EF4-FFF2-40B4-BE49-F238E27FC236}">
                <a16:creationId xmlns:a16="http://schemas.microsoft.com/office/drawing/2014/main" id="{49EEFFC0-8821-40D9-B86F-429A6F812DE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98036" y="1290089"/>
            <a:ext cx="6120336" cy="492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201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rrow: Right 19"/>
          <p:cNvSpPr/>
          <p:nvPr/>
        </p:nvSpPr>
        <p:spPr>
          <a:xfrm>
            <a:off x="8050056" y="869534"/>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Arrow: Right 20"/>
          <p:cNvSpPr/>
          <p:nvPr/>
        </p:nvSpPr>
        <p:spPr>
          <a:xfrm>
            <a:off x="8050056" y="2013965"/>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Arrow: Right 21"/>
          <p:cNvSpPr/>
          <p:nvPr/>
        </p:nvSpPr>
        <p:spPr>
          <a:xfrm>
            <a:off x="8050056" y="3194575"/>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Arrow: Right 22"/>
          <p:cNvSpPr/>
          <p:nvPr/>
        </p:nvSpPr>
        <p:spPr>
          <a:xfrm>
            <a:off x="8050056" y="4370370"/>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4" name="Arrow: Right 23"/>
          <p:cNvSpPr/>
          <p:nvPr/>
        </p:nvSpPr>
        <p:spPr>
          <a:xfrm>
            <a:off x="8050056" y="5437752"/>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dirty="0"/>
              <a:t>CNN vs RNN</a:t>
            </a:r>
          </a:p>
        </p:txBody>
      </p:sp>
      <p:pic>
        <p:nvPicPr>
          <p:cNvPr id="5" name="Picture 4"/>
          <p:cNvPicPr>
            <a:picLocks noChangeAspect="1"/>
          </p:cNvPicPr>
          <p:nvPr/>
        </p:nvPicPr>
        <p:blipFill>
          <a:blip r:embed="rId2"/>
          <a:stretch>
            <a:fillRect/>
          </a:stretch>
        </p:blipFill>
        <p:spPr>
          <a:xfrm>
            <a:off x="259555" y="3444481"/>
            <a:ext cx="2062163" cy="1500378"/>
          </a:xfrm>
          <a:prstGeom prst="rect">
            <a:avLst/>
          </a:prstGeom>
        </p:spPr>
      </p:pic>
      <p:sp>
        <p:nvSpPr>
          <p:cNvPr id="7" name="Arrow: Right 6"/>
          <p:cNvSpPr/>
          <p:nvPr/>
        </p:nvSpPr>
        <p:spPr>
          <a:xfrm>
            <a:off x="2479040" y="1996005"/>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6" name="Picture 5"/>
          <p:cNvPicPr>
            <a:picLocks noChangeAspect="1"/>
          </p:cNvPicPr>
          <p:nvPr/>
        </p:nvPicPr>
        <p:blipFill rotWithShape="1">
          <a:blip r:embed="rId3"/>
          <a:srcRect t="10495"/>
          <a:stretch/>
        </p:blipFill>
        <p:spPr>
          <a:xfrm>
            <a:off x="2321718" y="1851953"/>
            <a:ext cx="2393639" cy="1067382"/>
          </a:xfrm>
          <a:prstGeom prst="rect">
            <a:avLst/>
          </a:prstGeom>
        </p:spPr>
      </p:pic>
      <p:pic>
        <p:nvPicPr>
          <p:cNvPr id="8" name="Picture 7"/>
          <p:cNvPicPr>
            <a:picLocks noChangeAspect="1"/>
          </p:cNvPicPr>
          <p:nvPr/>
        </p:nvPicPr>
        <p:blipFill>
          <a:blip r:embed="rId4"/>
          <a:stretch>
            <a:fillRect/>
          </a:stretch>
        </p:blipFill>
        <p:spPr>
          <a:xfrm>
            <a:off x="259555" y="1673946"/>
            <a:ext cx="2062163" cy="1561023"/>
          </a:xfrm>
          <a:prstGeom prst="rect">
            <a:avLst/>
          </a:prstGeom>
        </p:spPr>
      </p:pic>
      <p:sp>
        <p:nvSpPr>
          <p:cNvPr id="9" name="TextBox 8"/>
          <p:cNvSpPr txBox="1"/>
          <p:nvPr/>
        </p:nvSpPr>
        <p:spPr>
          <a:xfrm>
            <a:off x="5227162" y="1996005"/>
            <a:ext cx="1167820" cy="923330"/>
          </a:xfrm>
          <a:prstGeom prst="rect">
            <a:avLst/>
          </a:prstGeom>
          <a:noFill/>
        </p:spPr>
        <p:txBody>
          <a:bodyPr wrap="none" rtlCol="0">
            <a:spAutoFit/>
          </a:bodyPr>
          <a:lstStyle/>
          <a:p>
            <a:r>
              <a:rPr lang="en-US" sz="1800" b="1" dirty="0">
                <a:solidFill>
                  <a:srgbClr val="FF0000"/>
                </a:solidFill>
              </a:rPr>
              <a:t>CAT 90%</a:t>
            </a:r>
          </a:p>
          <a:p>
            <a:r>
              <a:rPr lang="en-US" dirty="0"/>
              <a:t>DOG 1%</a:t>
            </a:r>
          </a:p>
          <a:p>
            <a:r>
              <a:rPr lang="en-US" sz="1800" dirty="0"/>
              <a:t>…</a:t>
            </a:r>
          </a:p>
        </p:txBody>
      </p:sp>
      <p:sp>
        <p:nvSpPr>
          <p:cNvPr id="10" name="Arrow: Right 9"/>
          <p:cNvSpPr/>
          <p:nvPr/>
        </p:nvSpPr>
        <p:spPr>
          <a:xfrm>
            <a:off x="2479040" y="3719627"/>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1" name="Picture 10"/>
          <p:cNvPicPr>
            <a:picLocks noChangeAspect="1"/>
          </p:cNvPicPr>
          <p:nvPr/>
        </p:nvPicPr>
        <p:blipFill rotWithShape="1">
          <a:blip r:embed="rId3"/>
          <a:srcRect t="10495"/>
          <a:stretch/>
        </p:blipFill>
        <p:spPr>
          <a:xfrm>
            <a:off x="2321718" y="3575575"/>
            <a:ext cx="2393639" cy="1067382"/>
          </a:xfrm>
          <a:prstGeom prst="rect">
            <a:avLst/>
          </a:prstGeom>
        </p:spPr>
      </p:pic>
      <p:sp>
        <p:nvSpPr>
          <p:cNvPr id="12" name="TextBox 11"/>
          <p:cNvSpPr txBox="1"/>
          <p:nvPr/>
        </p:nvSpPr>
        <p:spPr>
          <a:xfrm>
            <a:off x="5227162" y="3719627"/>
            <a:ext cx="1236236" cy="923330"/>
          </a:xfrm>
          <a:prstGeom prst="rect">
            <a:avLst/>
          </a:prstGeom>
          <a:noFill/>
        </p:spPr>
        <p:txBody>
          <a:bodyPr wrap="none" rtlCol="0">
            <a:spAutoFit/>
          </a:bodyPr>
          <a:lstStyle/>
          <a:p>
            <a:r>
              <a:rPr lang="en-US" sz="1800" dirty="0"/>
              <a:t>CAT 5%</a:t>
            </a:r>
          </a:p>
          <a:p>
            <a:r>
              <a:rPr lang="en-US" b="1" dirty="0">
                <a:solidFill>
                  <a:srgbClr val="FF0000"/>
                </a:solidFill>
              </a:rPr>
              <a:t>DOG 85%</a:t>
            </a:r>
          </a:p>
          <a:p>
            <a:r>
              <a:rPr lang="en-US" sz="1800" dirty="0"/>
              <a:t>…</a:t>
            </a:r>
          </a:p>
        </p:txBody>
      </p:sp>
      <p:pic>
        <p:nvPicPr>
          <p:cNvPr id="13" name="Picture 12"/>
          <p:cNvPicPr>
            <a:picLocks noChangeAspect="1"/>
          </p:cNvPicPr>
          <p:nvPr/>
        </p:nvPicPr>
        <p:blipFill rotWithShape="1">
          <a:blip r:embed="rId3"/>
          <a:srcRect t="10495"/>
          <a:stretch/>
        </p:blipFill>
        <p:spPr>
          <a:xfrm>
            <a:off x="8021477" y="1835513"/>
            <a:ext cx="2393639" cy="1067382"/>
          </a:xfrm>
          <a:prstGeom prst="rect">
            <a:avLst/>
          </a:prstGeom>
        </p:spPr>
      </p:pic>
      <p:pic>
        <p:nvPicPr>
          <p:cNvPr id="15" name="Picture 14"/>
          <p:cNvPicPr>
            <a:picLocks noChangeAspect="1"/>
          </p:cNvPicPr>
          <p:nvPr/>
        </p:nvPicPr>
        <p:blipFill rotWithShape="1">
          <a:blip r:embed="rId3"/>
          <a:srcRect t="10495"/>
          <a:stretch/>
        </p:blipFill>
        <p:spPr>
          <a:xfrm>
            <a:off x="8021476" y="708077"/>
            <a:ext cx="2393639" cy="1067382"/>
          </a:xfrm>
          <a:prstGeom prst="rect">
            <a:avLst/>
          </a:prstGeom>
        </p:spPr>
      </p:pic>
      <p:pic>
        <p:nvPicPr>
          <p:cNvPr id="16" name="Picture 15"/>
          <p:cNvPicPr>
            <a:picLocks noChangeAspect="1"/>
          </p:cNvPicPr>
          <p:nvPr/>
        </p:nvPicPr>
        <p:blipFill rotWithShape="1">
          <a:blip r:embed="rId3"/>
          <a:srcRect t="10495"/>
          <a:stretch/>
        </p:blipFill>
        <p:spPr>
          <a:xfrm>
            <a:off x="8021478" y="2981497"/>
            <a:ext cx="2393639" cy="1067382"/>
          </a:xfrm>
          <a:prstGeom prst="rect">
            <a:avLst/>
          </a:prstGeom>
        </p:spPr>
      </p:pic>
      <p:pic>
        <p:nvPicPr>
          <p:cNvPr id="17" name="Picture 16"/>
          <p:cNvPicPr>
            <a:picLocks noChangeAspect="1"/>
          </p:cNvPicPr>
          <p:nvPr/>
        </p:nvPicPr>
        <p:blipFill rotWithShape="1">
          <a:blip r:embed="rId3"/>
          <a:srcRect t="10495"/>
          <a:stretch/>
        </p:blipFill>
        <p:spPr>
          <a:xfrm>
            <a:off x="8021478" y="4109266"/>
            <a:ext cx="2393639" cy="1067382"/>
          </a:xfrm>
          <a:prstGeom prst="rect">
            <a:avLst/>
          </a:prstGeom>
        </p:spPr>
      </p:pic>
      <p:pic>
        <p:nvPicPr>
          <p:cNvPr id="18" name="Picture 17"/>
          <p:cNvPicPr>
            <a:picLocks noChangeAspect="1"/>
          </p:cNvPicPr>
          <p:nvPr/>
        </p:nvPicPr>
        <p:blipFill rotWithShape="1">
          <a:blip r:embed="rId3"/>
          <a:srcRect t="10495"/>
          <a:stretch/>
        </p:blipFill>
        <p:spPr>
          <a:xfrm>
            <a:off x="8050056" y="5297423"/>
            <a:ext cx="2393639" cy="1067382"/>
          </a:xfrm>
          <a:prstGeom prst="rect">
            <a:avLst/>
          </a:prstGeom>
        </p:spPr>
      </p:pic>
      <p:sp>
        <p:nvSpPr>
          <p:cNvPr id="19" name="TextBox 18"/>
          <p:cNvSpPr txBox="1"/>
          <p:nvPr/>
        </p:nvSpPr>
        <p:spPr>
          <a:xfrm>
            <a:off x="7577124" y="1011382"/>
            <a:ext cx="444352" cy="523220"/>
          </a:xfrm>
          <a:prstGeom prst="rect">
            <a:avLst/>
          </a:prstGeom>
          <a:noFill/>
        </p:spPr>
        <p:txBody>
          <a:bodyPr wrap="none" rtlCol="0">
            <a:spAutoFit/>
          </a:bodyPr>
          <a:lstStyle/>
          <a:p>
            <a:r>
              <a:rPr lang="en-US" sz="2800" dirty="0"/>
              <a:t>H</a:t>
            </a:r>
          </a:p>
        </p:txBody>
      </p:sp>
      <p:sp>
        <p:nvSpPr>
          <p:cNvPr id="25" name="TextBox 24"/>
          <p:cNvSpPr txBox="1"/>
          <p:nvPr/>
        </p:nvSpPr>
        <p:spPr>
          <a:xfrm>
            <a:off x="7562836" y="2133355"/>
            <a:ext cx="423514" cy="523220"/>
          </a:xfrm>
          <a:prstGeom prst="rect">
            <a:avLst/>
          </a:prstGeom>
          <a:noFill/>
        </p:spPr>
        <p:txBody>
          <a:bodyPr wrap="none" rtlCol="0">
            <a:spAutoFit/>
          </a:bodyPr>
          <a:lstStyle/>
          <a:p>
            <a:r>
              <a:rPr lang="en-US" sz="2800" dirty="0"/>
              <a:t>E</a:t>
            </a:r>
          </a:p>
        </p:txBody>
      </p:sp>
      <p:sp>
        <p:nvSpPr>
          <p:cNvPr id="26" name="TextBox 25"/>
          <p:cNvSpPr txBox="1"/>
          <p:nvPr/>
        </p:nvSpPr>
        <p:spPr>
          <a:xfrm>
            <a:off x="7577124" y="3313965"/>
            <a:ext cx="385042" cy="523220"/>
          </a:xfrm>
          <a:prstGeom prst="rect">
            <a:avLst/>
          </a:prstGeom>
          <a:noFill/>
        </p:spPr>
        <p:txBody>
          <a:bodyPr wrap="none" rtlCol="0">
            <a:spAutoFit/>
          </a:bodyPr>
          <a:lstStyle/>
          <a:p>
            <a:r>
              <a:rPr lang="en-US" sz="2800" dirty="0"/>
              <a:t>L</a:t>
            </a:r>
          </a:p>
        </p:txBody>
      </p:sp>
      <p:sp>
        <p:nvSpPr>
          <p:cNvPr id="27" name="TextBox 26"/>
          <p:cNvSpPr txBox="1"/>
          <p:nvPr/>
        </p:nvSpPr>
        <p:spPr>
          <a:xfrm>
            <a:off x="7577124" y="4482365"/>
            <a:ext cx="385042" cy="523220"/>
          </a:xfrm>
          <a:prstGeom prst="rect">
            <a:avLst/>
          </a:prstGeom>
          <a:noFill/>
        </p:spPr>
        <p:txBody>
          <a:bodyPr wrap="none" rtlCol="0">
            <a:spAutoFit/>
          </a:bodyPr>
          <a:lstStyle/>
          <a:p>
            <a:r>
              <a:rPr lang="en-US" sz="2800" dirty="0"/>
              <a:t>L</a:t>
            </a:r>
          </a:p>
        </p:txBody>
      </p:sp>
      <p:sp>
        <p:nvSpPr>
          <p:cNvPr id="28" name="TextBox 27"/>
          <p:cNvSpPr txBox="1"/>
          <p:nvPr/>
        </p:nvSpPr>
        <p:spPr>
          <a:xfrm>
            <a:off x="7577124" y="5539005"/>
            <a:ext cx="463588" cy="523220"/>
          </a:xfrm>
          <a:prstGeom prst="rect">
            <a:avLst/>
          </a:prstGeom>
          <a:noFill/>
        </p:spPr>
        <p:txBody>
          <a:bodyPr wrap="none" rtlCol="0">
            <a:spAutoFit/>
          </a:bodyPr>
          <a:lstStyle/>
          <a:p>
            <a:r>
              <a:rPr lang="en-US" sz="2800" dirty="0"/>
              <a:t>O</a:t>
            </a:r>
          </a:p>
        </p:txBody>
      </p:sp>
      <p:sp>
        <p:nvSpPr>
          <p:cNvPr id="30" name="TextBox 29"/>
          <p:cNvSpPr txBox="1"/>
          <p:nvPr/>
        </p:nvSpPr>
        <p:spPr>
          <a:xfrm>
            <a:off x="10728532" y="949964"/>
            <a:ext cx="423514" cy="523220"/>
          </a:xfrm>
          <a:prstGeom prst="rect">
            <a:avLst/>
          </a:prstGeom>
          <a:noFill/>
        </p:spPr>
        <p:txBody>
          <a:bodyPr wrap="none" rtlCol="0">
            <a:spAutoFit/>
          </a:bodyPr>
          <a:lstStyle/>
          <a:p>
            <a:r>
              <a:rPr lang="en-US" sz="2800" dirty="0"/>
              <a:t>E</a:t>
            </a:r>
          </a:p>
        </p:txBody>
      </p:sp>
      <p:sp>
        <p:nvSpPr>
          <p:cNvPr id="31" name="TextBox 30"/>
          <p:cNvSpPr txBox="1"/>
          <p:nvPr/>
        </p:nvSpPr>
        <p:spPr>
          <a:xfrm>
            <a:off x="10738698" y="2155129"/>
            <a:ext cx="385042" cy="523220"/>
          </a:xfrm>
          <a:prstGeom prst="rect">
            <a:avLst/>
          </a:prstGeom>
          <a:noFill/>
        </p:spPr>
        <p:txBody>
          <a:bodyPr wrap="none" rtlCol="0">
            <a:spAutoFit/>
          </a:bodyPr>
          <a:lstStyle/>
          <a:p>
            <a:r>
              <a:rPr lang="en-US" sz="2800" dirty="0"/>
              <a:t>L</a:t>
            </a:r>
          </a:p>
        </p:txBody>
      </p:sp>
      <p:sp>
        <p:nvSpPr>
          <p:cNvPr id="32" name="TextBox 31"/>
          <p:cNvSpPr txBox="1"/>
          <p:nvPr/>
        </p:nvSpPr>
        <p:spPr>
          <a:xfrm>
            <a:off x="10728532" y="3292814"/>
            <a:ext cx="385042" cy="523220"/>
          </a:xfrm>
          <a:prstGeom prst="rect">
            <a:avLst/>
          </a:prstGeom>
          <a:noFill/>
        </p:spPr>
        <p:txBody>
          <a:bodyPr wrap="none" rtlCol="0">
            <a:spAutoFit/>
          </a:bodyPr>
          <a:lstStyle/>
          <a:p>
            <a:r>
              <a:rPr lang="en-US" sz="2800" dirty="0"/>
              <a:t>L</a:t>
            </a:r>
          </a:p>
        </p:txBody>
      </p:sp>
      <p:sp>
        <p:nvSpPr>
          <p:cNvPr id="33" name="TextBox 32"/>
          <p:cNvSpPr txBox="1"/>
          <p:nvPr/>
        </p:nvSpPr>
        <p:spPr>
          <a:xfrm>
            <a:off x="10738698" y="4513964"/>
            <a:ext cx="1321196" cy="523220"/>
          </a:xfrm>
          <a:prstGeom prst="rect">
            <a:avLst/>
          </a:prstGeom>
          <a:noFill/>
        </p:spPr>
        <p:txBody>
          <a:bodyPr wrap="none" rtlCol="0">
            <a:spAutoFit/>
          </a:bodyPr>
          <a:lstStyle/>
          <a:p>
            <a:r>
              <a:rPr lang="en-US" sz="2800" b="1" dirty="0">
                <a:solidFill>
                  <a:srgbClr val="FF0000"/>
                </a:solidFill>
              </a:rPr>
              <a:t>O ? L?</a:t>
            </a:r>
          </a:p>
        </p:txBody>
      </p:sp>
      <p:sp>
        <p:nvSpPr>
          <p:cNvPr id="34" name="TextBox 33"/>
          <p:cNvSpPr txBox="1"/>
          <p:nvPr/>
        </p:nvSpPr>
        <p:spPr>
          <a:xfrm>
            <a:off x="10801059" y="5539005"/>
            <a:ext cx="1205779" cy="523220"/>
          </a:xfrm>
          <a:prstGeom prst="rect">
            <a:avLst/>
          </a:prstGeom>
          <a:noFill/>
        </p:spPr>
        <p:txBody>
          <a:bodyPr wrap="none" rtlCol="0">
            <a:spAutoFit/>
          </a:bodyPr>
          <a:lstStyle/>
          <a:p>
            <a:r>
              <a:rPr lang="en-US" sz="2800" dirty="0"/>
              <a:t>&lt;end&gt;</a:t>
            </a:r>
          </a:p>
        </p:txBody>
      </p:sp>
      <p:sp>
        <p:nvSpPr>
          <p:cNvPr id="35" name="Arrow: Right 34"/>
          <p:cNvSpPr/>
          <p:nvPr/>
        </p:nvSpPr>
        <p:spPr>
          <a:xfrm rot="5400000">
            <a:off x="6634554" y="2594003"/>
            <a:ext cx="5128004" cy="76200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6" name="TextBox 35"/>
          <p:cNvSpPr txBox="1"/>
          <p:nvPr/>
        </p:nvSpPr>
        <p:spPr>
          <a:xfrm>
            <a:off x="282099" y="5132370"/>
            <a:ext cx="6987810" cy="1477328"/>
          </a:xfrm>
          <a:prstGeom prst="rect">
            <a:avLst/>
          </a:prstGeom>
          <a:noFill/>
        </p:spPr>
        <p:txBody>
          <a:bodyPr wrap="none" rtlCol="0">
            <a:spAutoFit/>
          </a:bodyPr>
          <a:lstStyle/>
          <a:p>
            <a:r>
              <a:rPr lang="en-US" sz="1800" dirty="0" err="1"/>
              <a:t>Img</a:t>
            </a:r>
            <a:r>
              <a:rPr lang="en-US" sz="1800" dirty="0"/>
              <a:t> CNN:</a:t>
            </a:r>
          </a:p>
          <a:p>
            <a:r>
              <a:rPr lang="en-US" dirty="0"/>
              <a:t>	independent (input, </a:t>
            </a:r>
            <a:r>
              <a:rPr lang="en-US" dirty="0">
                <a:sym typeface="Wingdings" panose="05000000000000000000" pitchFamily="2" charset="2"/>
              </a:rPr>
              <a:t>output), fixed input size </a:t>
            </a:r>
          </a:p>
          <a:p>
            <a:endParaRPr lang="en-US" dirty="0">
              <a:sym typeface="Wingdings" panose="05000000000000000000" pitchFamily="2" charset="2"/>
            </a:endParaRPr>
          </a:p>
          <a:p>
            <a:r>
              <a:rPr lang="en-US" sz="1800" dirty="0">
                <a:sym typeface="Wingdings" panose="05000000000000000000" pitchFamily="2" charset="2"/>
              </a:rPr>
              <a:t>Sequential Input:</a:t>
            </a:r>
          </a:p>
          <a:p>
            <a:r>
              <a:rPr lang="en-US" dirty="0">
                <a:sym typeface="Wingdings" panose="05000000000000000000" pitchFamily="2" charset="2"/>
              </a:rPr>
              <a:t>	output depends on Input + previous status, input size not fixed</a:t>
            </a:r>
            <a:endParaRPr lang="en-US" sz="1800" dirty="0"/>
          </a:p>
        </p:txBody>
      </p:sp>
    </p:spTree>
    <p:extLst>
      <p:ext uri="{BB962C8B-B14F-4D97-AF65-F5344CB8AC3E}">
        <p14:creationId xmlns:p14="http://schemas.microsoft.com/office/powerpoint/2010/main" val="2272641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a:t>
            </a:r>
          </a:p>
        </p:txBody>
      </p:sp>
      <p:pic>
        <p:nvPicPr>
          <p:cNvPr id="5" name="Picture 4"/>
          <p:cNvPicPr>
            <a:picLocks noChangeAspect="1"/>
          </p:cNvPicPr>
          <p:nvPr/>
        </p:nvPicPr>
        <p:blipFill rotWithShape="1">
          <a:blip r:embed="rId2"/>
          <a:srcRect r="81018"/>
          <a:stretch/>
        </p:blipFill>
        <p:spPr>
          <a:xfrm>
            <a:off x="1677267" y="1013454"/>
            <a:ext cx="1561159" cy="3616397"/>
          </a:xfrm>
          <a:prstGeom prst="rect">
            <a:avLst/>
          </a:prstGeom>
        </p:spPr>
      </p:pic>
      <p:pic>
        <p:nvPicPr>
          <p:cNvPr id="6" name="Picture 5"/>
          <p:cNvPicPr>
            <a:picLocks noChangeAspect="1"/>
          </p:cNvPicPr>
          <p:nvPr/>
        </p:nvPicPr>
        <p:blipFill rotWithShape="1">
          <a:blip r:embed="rId2"/>
          <a:srcRect l="18784"/>
          <a:stretch/>
        </p:blipFill>
        <p:spPr>
          <a:xfrm>
            <a:off x="3386173" y="815334"/>
            <a:ext cx="6679664" cy="3616397"/>
          </a:xfrm>
          <a:prstGeom prst="rect">
            <a:avLst/>
          </a:prstGeom>
        </p:spPr>
      </p:pic>
      <p:sp>
        <p:nvSpPr>
          <p:cNvPr id="3" name="TextBox 2"/>
          <p:cNvSpPr txBox="1"/>
          <p:nvPr/>
        </p:nvSpPr>
        <p:spPr>
          <a:xfrm>
            <a:off x="2631440" y="5022969"/>
            <a:ext cx="5200463" cy="1384995"/>
          </a:xfrm>
          <a:prstGeom prst="rect">
            <a:avLst/>
          </a:prstGeom>
          <a:noFill/>
        </p:spPr>
        <p:txBody>
          <a:bodyPr wrap="none" rtlCol="0">
            <a:spAutoFit/>
          </a:bodyPr>
          <a:lstStyle/>
          <a:p>
            <a:r>
              <a:rPr lang="en-US" sz="4200" dirty="0"/>
              <a:t>S</a:t>
            </a:r>
            <a:r>
              <a:rPr lang="en-US" sz="4200" baseline="-25000" dirty="0"/>
              <a:t>t</a:t>
            </a:r>
            <a:r>
              <a:rPr lang="en-US" sz="4200" dirty="0"/>
              <a:t> = f(W*S</a:t>
            </a:r>
            <a:r>
              <a:rPr lang="en-US" sz="4200" baseline="-25000" dirty="0"/>
              <a:t>t-1</a:t>
            </a:r>
            <a:r>
              <a:rPr lang="en-US" sz="4200" dirty="0"/>
              <a:t> + U* </a:t>
            </a:r>
            <a:r>
              <a:rPr lang="en-US" sz="4200" dirty="0" err="1"/>
              <a:t>X</a:t>
            </a:r>
            <a:r>
              <a:rPr lang="en-US" sz="4200" baseline="-25000" dirty="0" err="1"/>
              <a:t>t</a:t>
            </a:r>
            <a:r>
              <a:rPr lang="en-US" sz="4200" baseline="-25000" dirty="0"/>
              <a:t>)</a:t>
            </a:r>
            <a:r>
              <a:rPr lang="en-US" sz="4200" dirty="0"/>
              <a:t>)</a:t>
            </a:r>
          </a:p>
          <a:p>
            <a:r>
              <a:rPr lang="en-US" sz="4200" dirty="0" err="1"/>
              <a:t>O</a:t>
            </a:r>
            <a:r>
              <a:rPr lang="en-US" sz="4200" baseline="-25000" dirty="0" err="1"/>
              <a:t>t</a:t>
            </a:r>
            <a:r>
              <a:rPr lang="en-US" sz="4200" dirty="0"/>
              <a:t> = f(U * </a:t>
            </a:r>
            <a:r>
              <a:rPr lang="en-US" sz="4200" dirty="0" err="1"/>
              <a:t>X</a:t>
            </a:r>
            <a:r>
              <a:rPr lang="en-US" sz="4200" baseline="-25000" dirty="0" err="1"/>
              <a:t>t</a:t>
            </a:r>
            <a:r>
              <a:rPr lang="en-US" sz="4200" dirty="0"/>
              <a:t>)</a:t>
            </a:r>
            <a:endParaRPr lang="en-US" sz="4200" baseline="-25000" dirty="0"/>
          </a:p>
        </p:txBody>
      </p:sp>
    </p:spTree>
    <p:extLst>
      <p:ext uri="{BB962C8B-B14F-4D97-AF65-F5344CB8AC3E}">
        <p14:creationId xmlns:p14="http://schemas.microsoft.com/office/powerpoint/2010/main" val="2778205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Propagation Through Time (BPTT)</a:t>
            </a:r>
          </a:p>
        </p:txBody>
      </p:sp>
      <p:pic>
        <p:nvPicPr>
          <p:cNvPr id="4" name="Picture 3"/>
          <p:cNvPicPr>
            <a:picLocks noChangeAspect="1"/>
          </p:cNvPicPr>
          <p:nvPr/>
        </p:nvPicPr>
        <p:blipFill>
          <a:blip r:embed="rId2"/>
          <a:stretch>
            <a:fillRect/>
          </a:stretch>
        </p:blipFill>
        <p:spPr>
          <a:xfrm>
            <a:off x="1544412" y="1211574"/>
            <a:ext cx="8524147" cy="5301048"/>
          </a:xfrm>
          <a:prstGeom prst="rect">
            <a:avLst/>
          </a:prstGeom>
        </p:spPr>
      </p:pic>
      <p:sp>
        <p:nvSpPr>
          <p:cNvPr id="3" name="TextBox 2"/>
          <p:cNvSpPr txBox="1"/>
          <p:nvPr/>
        </p:nvSpPr>
        <p:spPr>
          <a:xfrm>
            <a:off x="3657600" y="1767840"/>
            <a:ext cx="338554" cy="369332"/>
          </a:xfrm>
          <a:prstGeom prst="rect">
            <a:avLst/>
          </a:prstGeom>
          <a:noFill/>
        </p:spPr>
        <p:txBody>
          <a:bodyPr wrap="none" rtlCol="0">
            <a:spAutoFit/>
          </a:bodyPr>
          <a:lstStyle/>
          <a:p>
            <a:r>
              <a:rPr lang="en-US" sz="1800" dirty="0"/>
              <a:t>V</a:t>
            </a:r>
          </a:p>
        </p:txBody>
      </p:sp>
      <p:sp>
        <p:nvSpPr>
          <p:cNvPr id="9" name="TextBox 8"/>
          <p:cNvSpPr txBox="1"/>
          <p:nvPr/>
        </p:nvSpPr>
        <p:spPr>
          <a:xfrm>
            <a:off x="3302152" y="2169908"/>
            <a:ext cx="402674" cy="369332"/>
          </a:xfrm>
          <a:prstGeom prst="rect">
            <a:avLst/>
          </a:prstGeom>
          <a:noFill/>
        </p:spPr>
        <p:txBody>
          <a:bodyPr wrap="none" rtlCol="0">
            <a:spAutoFit/>
          </a:bodyPr>
          <a:lstStyle/>
          <a:p>
            <a:r>
              <a:rPr lang="en-US" dirty="0"/>
              <a:t>W</a:t>
            </a:r>
            <a:endParaRPr lang="en-US" sz="1800" dirty="0"/>
          </a:p>
        </p:txBody>
      </p:sp>
      <p:sp>
        <p:nvSpPr>
          <p:cNvPr id="10" name="TextBox 9"/>
          <p:cNvSpPr txBox="1"/>
          <p:nvPr/>
        </p:nvSpPr>
        <p:spPr>
          <a:xfrm>
            <a:off x="3657600" y="2851129"/>
            <a:ext cx="351378" cy="369332"/>
          </a:xfrm>
          <a:prstGeom prst="rect">
            <a:avLst/>
          </a:prstGeom>
          <a:noFill/>
        </p:spPr>
        <p:txBody>
          <a:bodyPr wrap="none" rtlCol="0">
            <a:spAutoFit/>
          </a:bodyPr>
          <a:lstStyle/>
          <a:p>
            <a:r>
              <a:rPr lang="en-US" dirty="0"/>
              <a:t>U</a:t>
            </a:r>
            <a:endParaRPr lang="en-US" sz="1800" dirty="0"/>
          </a:p>
        </p:txBody>
      </p:sp>
      <p:sp>
        <p:nvSpPr>
          <p:cNvPr id="11" name="TextBox 10"/>
          <p:cNvSpPr txBox="1"/>
          <p:nvPr/>
        </p:nvSpPr>
        <p:spPr>
          <a:xfrm>
            <a:off x="4656983" y="1767840"/>
            <a:ext cx="338554" cy="369332"/>
          </a:xfrm>
          <a:prstGeom prst="rect">
            <a:avLst/>
          </a:prstGeom>
          <a:noFill/>
        </p:spPr>
        <p:txBody>
          <a:bodyPr wrap="none" rtlCol="0">
            <a:spAutoFit/>
          </a:bodyPr>
          <a:lstStyle/>
          <a:p>
            <a:r>
              <a:rPr lang="en-US" sz="1800" dirty="0"/>
              <a:t>V</a:t>
            </a:r>
          </a:p>
        </p:txBody>
      </p:sp>
      <p:sp>
        <p:nvSpPr>
          <p:cNvPr id="12" name="TextBox 11"/>
          <p:cNvSpPr txBox="1"/>
          <p:nvPr/>
        </p:nvSpPr>
        <p:spPr>
          <a:xfrm>
            <a:off x="4301535" y="2169908"/>
            <a:ext cx="402674" cy="369332"/>
          </a:xfrm>
          <a:prstGeom prst="rect">
            <a:avLst/>
          </a:prstGeom>
          <a:noFill/>
        </p:spPr>
        <p:txBody>
          <a:bodyPr wrap="none" rtlCol="0">
            <a:spAutoFit/>
          </a:bodyPr>
          <a:lstStyle/>
          <a:p>
            <a:r>
              <a:rPr lang="en-US" dirty="0"/>
              <a:t>W</a:t>
            </a:r>
            <a:endParaRPr lang="en-US" sz="1800" dirty="0"/>
          </a:p>
        </p:txBody>
      </p:sp>
      <p:sp>
        <p:nvSpPr>
          <p:cNvPr id="13" name="TextBox 12"/>
          <p:cNvSpPr txBox="1"/>
          <p:nvPr/>
        </p:nvSpPr>
        <p:spPr>
          <a:xfrm>
            <a:off x="4656983" y="2851129"/>
            <a:ext cx="351378" cy="369332"/>
          </a:xfrm>
          <a:prstGeom prst="rect">
            <a:avLst/>
          </a:prstGeom>
          <a:noFill/>
        </p:spPr>
        <p:txBody>
          <a:bodyPr wrap="none" rtlCol="0">
            <a:spAutoFit/>
          </a:bodyPr>
          <a:lstStyle/>
          <a:p>
            <a:r>
              <a:rPr lang="en-US" dirty="0"/>
              <a:t>U</a:t>
            </a:r>
            <a:endParaRPr lang="en-US" sz="1800" dirty="0"/>
          </a:p>
        </p:txBody>
      </p:sp>
      <p:sp>
        <p:nvSpPr>
          <p:cNvPr id="14" name="TextBox 13"/>
          <p:cNvSpPr txBox="1"/>
          <p:nvPr/>
        </p:nvSpPr>
        <p:spPr>
          <a:xfrm>
            <a:off x="5562354" y="1767840"/>
            <a:ext cx="338554" cy="369332"/>
          </a:xfrm>
          <a:prstGeom prst="rect">
            <a:avLst/>
          </a:prstGeom>
          <a:noFill/>
        </p:spPr>
        <p:txBody>
          <a:bodyPr wrap="none" rtlCol="0">
            <a:spAutoFit/>
          </a:bodyPr>
          <a:lstStyle/>
          <a:p>
            <a:r>
              <a:rPr lang="en-US" sz="1800" dirty="0"/>
              <a:t>V</a:t>
            </a:r>
          </a:p>
        </p:txBody>
      </p:sp>
      <p:sp>
        <p:nvSpPr>
          <p:cNvPr id="15" name="TextBox 14"/>
          <p:cNvSpPr txBox="1"/>
          <p:nvPr/>
        </p:nvSpPr>
        <p:spPr>
          <a:xfrm>
            <a:off x="5206906" y="2169908"/>
            <a:ext cx="402674" cy="369332"/>
          </a:xfrm>
          <a:prstGeom prst="rect">
            <a:avLst/>
          </a:prstGeom>
          <a:noFill/>
        </p:spPr>
        <p:txBody>
          <a:bodyPr wrap="none" rtlCol="0">
            <a:spAutoFit/>
          </a:bodyPr>
          <a:lstStyle/>
          <a:p>
            <a:r>
              <a:rPr lang="en-US" dirty="0"/>
              <a:t>W</a:t>
            </a:r>
            <a:endParaRPr lang="en-US" sz="1800" dirty="0"/>
          </a:p>
        </p:txBody>
      </p:sp>
      <p:sp>
        <p:nvSpPr>
          <p:cNvPr id="16" name="TextBox 15"/>
          <p:cNvSpPr txBox="1"/>
          <p:nvPr/>
        </p:nvSpPr>
        <p:spPr>
          <a:xfrm>
            <a:off x="5562354" y="2851129"/>
            <a:ext cx="351378" cy="369332"/>
          </a:xfrm>
          <a:prstGeom prst="rect">
            <a:avLst/>
          </a:prstGeom>
          <a:noFill/>
        </p:spPr>
        <p:txBody>
          <a:bodyPr wrap="none" rtlCol="0">
            <a:spAutoFit/>
          </a:bodyPr>
          <a:lstStyle/>
          <a:p>
            <a:r>
              <a:rPr lang="en-US" dirty="0"/>
              <a:t>U</a:t>
            </a:r>
            <a:endParaRPr lang="en-US" sz="1800" dirty="0"/>
          </a:p>
        </p:txBody>
      </p:sp>
      <p:sp>
        <p:nvSpPr>
          <p:cNvPr id="17" name="TextBox 16"/>
          <p:cNvSpPr txBox="1"/>
          <p:nvPr/>
        </p:nvSpPr>
        <p:spPr>
          <a:xfrm>
            <a:off x="6531845" y="1767840"/>
            <a:ext cx="338554" cy="369332"/>
          </a:xfrm>
          <a:prstGeom prst="rect">
            <a:avLst/>
          </a:prstGeom>
          <a:noFill/>
        </p:spPr>
        <p:txBody>
          <a:bodyPr wrap="none" rtlCol="0">
            <a:spAutoFit/>
          </a:bodyPr>
          <a:lstStyle/>
          <a:p>
            <a:r>
              <a:rPr lang="en-US" sz="1800" dirty="0"/>
              <a:t>V</a:t>
            </a:r>
          </a:p>
        </p:txBody>
      </p:sp>
      <p:sp>
        <p:nvSpPr>
          <p:cNvPr id="18" name="TextBox 17"/>
          <p:cNvSpPr txBox="1"/>
          <p:nvPr/>
        </p:nvSpPr>
        <p:spPr>
          <a:xfrm>
            <a:off x="6176397" y="2169908"/>
            <a:ext cx="402674" cy="369332"/>
          </a:xfrm>
          <a:prstGeom prst="rect">
            <a:avLst/>
          </a:prstGeom>
          <a:noFill/>
        </p:spPr>
        <p:txBody>
          <a:bodyPr wrap="none" rtlCol="0">
            <a:spAutoFit/>
          </a:bodyPr>
          <a:lstStyle/>
          <a:p>
            <a:r>
              <a:rPr lang="en-US" dirty="0"/>
              <a:t>W</a:t>
            </a:r>
            <a:endParaRPr lang="en-US" sz="1800" dirty="0"/>
          </a:p>
        </p:txBody>
      </p:sp>
      <p:sp>
        <p:nvSpPr>
          <p:cNvPr id="19" name="TextBox 18"/>
          <p:cNvSpPr txBox="1"/>
          <p:nvPr/>
        </p:nvSpPr>
        <p:spPr>
          <a:xfrm>
            <a:off x="6531845" y="2851129"/>
            <a:ext cx="351378" cy="369332"/>
          </a:xfrm>
          <a:prstGeom prst="rect">
            <a:avLst/>
          </a:prstGeom>
          <a:noFill/>
        </p:spPr>
        <p:txBody>
          <a:bodyPr wrap="none" rtlCol="0">
            <a:spAutoFit/>
          </a:bodyPr>
          <a:lstStyle/>
          <a:p>
            <a:r>
              <a:rPr lang="en-US" dirty="0"/>
              <a:t>U</a:t>
            </a:r>
            <a:endParaRPr lang="en-US" sz="1800" dirty="0"/>
          </a:p>
        </p:txBody>
      </p:sp>
      <p:sp>
        <p:nvSpPr>
          <p:cNvPr id="20" name="TextBox 19"/>
          <p:cNvSpPr txBox="1"/>
          <p:nvPr/>
        </p:nvSpPr>
        <p:spPr>
          <a:xfrm>
            <a:off x="7441237" y="1767840"/>
            <a:ext cx="338554" cy="369332"/>
          </a:xfrm>
          <a:prstGeom prst="rect">
            <a:avLst/>
          </a:prstGeom>
          <a:noFill/>
        </p:spPr>
        <p:txBody>
          <a:bodyPr wrap="none" rtlCol="0">
            <a:spAutoFit/>
          </a:bodyPr>
          <a:lstStyle/>
          <a:p>
            <a:r>
              <a:rPr lang="en-US" sz="1800" dirty="0"/>
              <a:t>V</a:t>
            </a:r>
          </a:p>
        </p:txBody>
      </p:sp>
      <p:sp>
        <p:nvSpPr>
          <p:cNvPr id="21" name="TextBox 20"/>
          <p:cNvSpPr txBox="1"/>
          <p:nvPr/>
        </p:nvSpPr>
        <p:spPr>
          <a:xfrm>
            <a:off x="7085789" y="2169908"/>
            <a:ext cx="402674" cy="369332"/>
          </a:xfrm>
          <a:prstGeom prst="rect">
            <a:avLst/>
          </a:prstGeom>
          <a:noFill/>
        </p:spPr>
        <p:txBody>
          <a:bodyPr wrap="none" rtlCol="0">
            <a:spAutoFit/>
          </a:bodyPr>
          <a:lstStyle/>
          <a:p>
            <a:r>
              <a:rPr lang="en-US" dirty="0"/>
              <a:t>W</a:t>
            </a:r>
            <a:endParaRPr lang="en-US" sz="1800" dirty="0"/>
          </a:p>
        </p:txBody>
      </p:sp>
      <p:sp>
        <p:nvSpPr>
          <p:cNvPr id="22" name="TextBox 21"/>
          <p:cNvSpPr txBox="1"/>
          <p:nvPr/>
        </p:nvSpPr>
        <p:spPr>
          <a:xfrm>
            <a:off x="7441237" y="2851129"/>
            <a:ext cx="351378" cy="369332"/>
          </a:xfrm>
          <a:prstGeom prst="rect">
            <a:avLst/>
          </a:prstGeom>
          <a:noFill/>
        </p:spPr>
        <p:txBody>
          <a:bodyPr wrap="none" rtlCol="0">
            <a:spAutoFit/>
          </a:bodyPr>
          <a:lstStyle/>
          <a:p>
            <a:r>
              <a:rPr lang="en-US" dirty="0"/>
              <a:t>U</a:t>
            </a:r>
            <a:endParaRPr lang="en-US" sz="1800" dirty="0"/>
          </a:p>
        </p:txBody>
      </p:sp>
    </p:spTree>
    <p:extLst>
      <p:ext uri="{BB962C8B-B14F-4D97-AF65-F5344CB8AC3E}">
        <p14:creationId xmlns:p14="http://schemas.microsoft.com/office/powerpoint/2010/main" val="3981823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Explosion/ Vanish</a:t>
            </a:r>
          </a:p>
        </p:txBody>
      </p:sp>
      <p:pic>
        <p:nvPicPr>
          <p:cNvPr id="4" name="Picture 3"/>
          <p:cNvPicPr>
            <a:picLocks noChangeAspect="1"/>
          </p:cNvPicPr>
          <p:nvPr/>
        </p:nvPicPr>
        <p:blipFill>
          <a:blip r:embed="rId2"/>
          <a:stretch>
            <a:fillRect/>
          </a:stretch>
        </p:blipFill>
        <p:spPr>
          <a:xfrm>
            <a:off x="213360" y="1165923"/>
            <a:ext cx="7257670" cy="2721193"/>
          </a:xfrm>
          <a:prstGeom prst="rect">
            <a:avLst/>
          </a:prstGeom>
        </p:spPr>
      </p:pic>
      <p:sp>
        <p:nvSpPr>
          <p:cNvPr id="6" name="TextBox 5"/>
          <p:cNvSpPr txBox="1"/>
          <p:nvPr/>
        </p:nvSpPr>
        <p:spPr>
          <a:xfrm>
            <a:off x="508000" y="3790527"/>
            <a:ext cx="6861430" cy="2677656"/>
          </a:xfrm>
          <a:prstGeom prst="rect">
            <a:avLst/>
          </a:prstGeom>
          <a:noFill/>
        </p:spPr>
        <p:txBody>
          <a:bodyPr wrap="none" rtlCol="0">
            <a:spAutoFit/>
          </a:bodyPr>
          <a:lstStyle/>
          <a:p>
            <a:r>
              <a:rPr lang="en-US" sz="2800" dirty="0" err="1"/>
              <a:t>dE</a:t>
            </a:r>
            <a:r>
              <a:rPr lang="en-US" sz="2800" dirty="0"/>
              <a:t>/</a:t>
            </a:r>
            <a:r>
              <a:rPr lang="en-US" sz="2800" dirty="0" err="1"/>
              <a:t>dW</a:t>
            </a:r>
            <a:r>
              <a:rPr lang="en-US" sz="2800" dirty="0"/>
              <a:t> = f’(S</a:t>
            </a:r>
            <a:r>
              <a:rPr lang="en-US" sz="2800" baseline="-25000" dirty="0"/>
              <a:t>t-1</a:t>
            </a:r>
            <a:r>
              <a:rPr lang="en-US" sz="2800" dirty="0"/>
              <a:t>)* f’(S</a:t>
            </a:r>
            <a:r>
              <a:rPr lang="en-US" sz="2800" baseline="-25000" dirty="0"/>
              <a:t>t-2</a:t>
            </a:r>
            <a:r>
              <a:rPr lang="en-US" sz="2800" dirty="0"/>
              <a:t>)* f’(S</a:t>
            </a:r>
            <a:r>
              <a:rPr lang="en-US" sz="2800" baseline="-25000" dirty="0"/>
              <a:t>t-3</a:t>
            </a:r>
            <a:r>
              <a:rPr lang="en-US" sz="2800" dirty="0"/>
              <a:t>) * … *f’(S</a:t>
            </a:r>
            <a:r>
              <a:rPr lang="en-US" sz="2800" baseline="-25000" dirty="0"/>
              <a:t>t-n</a:t>
            </a:r>
            <a:r>
              <a:rPr lang="en-US" sz="2800" dirty="0"/>
              <a:t>)</a:t>
            </a:r>
          </a:p>
          <a:p>
            <a:endParaRPr lang="en-US" sz="2800" dirty="0"/>
          </a:p>
          <a:p>
            <a:r>
              <a:rPr lang="en-US" sz="2800" dirty="0"/>
              <a:t>f’(S) &gt;1  </a:t>
            </a:r>
            <a:r>
              <a:rPr lang="en-US" sz="2800" dirty="0">
                <a:sym typeface="Wingdings" panose="05000000000000000000" pitchFamily="2" charset="2"/>
              </a:rPr>
              <a:t> explosion</a:t>
            </a:r>
          </a:p>
          <a:p>
            <a:r>
              <a:rPr lang="en-US" sz="2800" dirty="0">
                <a:sym typeface="Wingdings" panose="05000000000000000000" pitchFamily="2" charset="2"/>
              </a:rPr>
              <a:t>f’(S) &lt;1   vanish</a:t>
            </a:r>
          </a:p>
          <a:p>
            <a:endParaRPr lang="en-US" sz="2800" dirty="0">
              <a:sym typeface="Wingdings" panose="05000000000000000000" pitchFamily="2" charset="2"/>
            </a:endParaRPr>
          </a:p>
          <a:p>
            <a:r>
              <a:rPr lang="en-US" sz="2800" dirty="0">
                <a:sym typeface="Wingdings" panose="05000000000000000000" pitchFamily="2" charset="2"/>
              </a:rPr>
              <a:t>tanh(), sigmoid(), </a:t>
            </a:r>
            <a:r>
              <a:rPr lang="en-US" sz="2800" dirty="0" err="1">
                <a:sym typeface="Wingdings" panose="05000000000000000000" pitchFamily="2" charset="2"/>
              </a:rPr>
              <a:t>ReLU</a:t>
            </a:r>
            <a:r>
              <a:rPr lang="en-US" sz="2800" dirty="0">
                <a:sym typeface="Wingdings" panose="05000000000000000000" pitchFamily="2" charset="2"/>
              </a:rPr>
              <a:t>()</a:t>
            </a:r>
            <a:endParaRPr lang="en-US" sz="2800" dirty="0"/>
          </a:p>
        </p:txBody>
      </p:sp>
      <p:sp>
        <p:nvSpPr>
          <p:cNvPr id="7" name="Rectangle 6"/>
          <p:cNvSpPr/>
          <p:nvPr/>
        </p:nvSpPr>
        <p:spPr>
          <a:xfrm>
            <a:off x="7816470" y="68574"/>
            <a:ext cx="4243450" cy="6494085"/>
          </a:xfrm>
          <a:prstGeom prst="rect">
            <a:avLst/>
          </a:prstGeom>
        </p:spPr>
        <p:txBody>
          <a:bodyPr wrap="square">
            <a:spAutoFit/>
          </a:bodyPr>
          <a:lstStyle/>
          <a:p>
            <a:r>
              <a:rPr lang="en-US" sz="1600" b="1" dirty="0">
                <a:solidFill>
                  <a:srgbClr val="FF0000"/>
                </a:solidFill>
                <a:latin typeface="lato"/>
              </a:rPr>
              <a:t>Shanghai</a:t>
            </a:r>
            <a:r>
              <a:rPr lang="en-US" sz="1600" dirty="0">
                <a:solidFill>
                  <a:srgbClr val="505050"/>
                </a:solidFill>
                <a:latin typeface="lato"/>
              </a:rPr>
              <a:t> is administratively equal to a province and is divided into 16 county-level districts. Even though every district has its own urban core, the real city center is between Bund to the east, Nanjing Rd to the north, Old City Temple and </a:t>
            </a:r>
            <a:r>
              <a:rPr lang="en-US" sz="1600" dirty="0" err="1">
                <a:solidFill>
                  <a:srgbClr val="505050"/>
                </a:solidFill>
                <a:latin typeface="lato"/>
              </a:rPr>
              <a:t>Huaihai</a:t>
            </a:r>
            <a:r>
              <a:rPr lang="en-US" sz="1600" dirty="0">
                <a:solidFill>
                  <a:srgbClr val="505050"/>
                </a:solidFill>
                <a:latin typeface="lato"/>
              </a:rPr>
              <a:t> Road to the south. Prominent central business areas include </a:t>
            </a:r>
            <a:r>
              <a:rPr lang="en-US" sz="1600" dirty="0" err="1">
                <a:solidFill>
                  <a:srgbClr val="505050"/>
                </a:solidFill>
                <a:latin typeface="lato"/>
              </a:rPr>
              <a:t>Lujiazui</a:t>
            </a:r>
            <a:r>
              <a:rPr lang="en-US" sz="1600" dirty="0">
                <a:solidFill>
                  <a:srgbClr val="505050"/>
                </a:solidFill>
                <a:latin typeface="lato"/>
              </a:rPr>
              <a:t> on the east bank of the Huangpu River, and The Bund and </a:t>
            </a:r>
            <a:r>
              <a:rPr lang="en-US" sz="1600" dirty="0" err="1">
                <a:solidFill>
                  <a:srgbClr val="505050"/>
                </a:solidFill>
                <a:latin typeface="lato"/>
              </a:rPr>
              <a:t>Hongqiao</a:t>
            </a:r>
            <a:r>
              <a:rPr lang="en-US" sz="1600" dirty="0">
                <a:solidFill>
                  <a:srgbClr val="505050"/>
                </a:solidFill>
                <a:latin typeface="lato"/>
              </a:rPr>
              <a:t> areas in the west bank of the Huangpu River. The city hall and major administration units are located in Huangpu District, which also serve as a commercial area, including the famous Nanjing Road. Other major commercial areas include </a:t>
            </a:r>
            <a:r>
              <a:rPr lang="en-US" sz="1600" dirty="0" err="1">
                <a:solidFill>
                  <a:srgbClr val="505050"/>
                </a:solidFill>
                <a:latin typeface="lato"/>
              </a:rPr>
              <a:t>Xintiandi</a:t>
            </a:r>
            <a:r>
              <a:rPr lang="en-US" sz="1600" dirty="0">
                <a:solidFill>
                  <a:srgbClr val="505050"/>
                </a:solidFill>
                <a:latin typeface="lato"/>
              </a:rPr>
              <a:t> and the classy </a:t>
            </a:r>
            <a:r>
              <a:rPr lang="en-US" sz="1600" dirty="0" err="1">
                <a:solidFill>
                  <a:srgbClr val="505050"/>
                </a:solidFill>
                <a:latin typeface="lato"/>
              </a:rPr>
              <a:t>Huaihai</a:t>
            </a:r>
            <a:r>
              <a:rPr lang="en-US" sz="1600" dirty="0">
                <a:solidFill>
                  <a:srgbClr val="505050"/>
                </a:solidFill>
                <a:latin typeface="lato"/>
              </a:rPr>
              <a:t> Road (previously Avenue Joffre) in Huangpu District and </a:t>
            </a:r>
            <a:r>
              <a:rPr lang="en-US" sz="1600" dirty="0" err="1">
                <a:solidFill>
                  <a:srgbClr val="505050"/>
                </a:solidFill>
                <a:latin typeface="lato"/>
              </a:rPr>
              <a:t>Xujiahui</a:t>
            </a:r>
            <a:r>
              <a:rPr lang="en-US" sz="1600" dirty="0">
                <a:solidFill>
                  <a:srgbClr val="505050"/>
                </a:solidFill>
                <a:latin typeface="lato"/>
              </a:rPr>
              <a:t> (formerly Romanized as </a:t>
            </a:r>
            <a:r>
              <a:rPr lang="en-US" sz="1600" dirty="0" err="1">
                <a:solidFill>
                  <a:srgbClr val="505050"/>
                </a:solidFill>
                <a:latin typeface="lato"/>
              </a:rPr>
              <a:t>Zikawei</a:t>
            </a:r>
            <a:r>
              <a:rPr lang="en-US" sz="1600" dirty="0">
                <a:solidFill>
                  <a:srgbClr val="505050"/>
                </a:solidFill>
                <a:latin typeface="lato"/>
              </a:rPr>
              <a:t> or </a:t>
            </a:r>
            <a:r>
              <a:rPr lang="en-US" sz="1600" dirty="0" err="1">
                <a:solidFill>
                  <a:srgbClr val="505050"/>
                </a:solidFill>
                <a:latin typeface="lato"/>
              </a:rPr>
              <a:t>Siccawei</a:t>
            </a:r>
            <a:r>
              <a:rPr lang="en-US" sz="1600" dirty="0">
                <a:solidFill>
                  <a:srgbClr val="505050"/>
                </a:solidFill>
                <a:latin typeface="lato"/>
              </a:rPr>
              <a:t>, reflecting the </a:t>
            </a:r>
            <a:r>
              <a:rPr lang="en-US" sz="1600" b="1" dirty="0">
                <a:solidFill>
                  <a:srgbClr val="FF0000"/>
                </a:solidFill>
                <a:latin typeface="lato"/>
              </a:rPr>
              <a:t>Shanghainese</a:t>
            </a:r>
            <a:r>
              <a:rPr lang="en-US" sz="1600" dirty="0">
                <a:solidFill>
                  <a:srgbClr val="505050"/>
                </a:solidFill>
                <a:latin typeface="lato"/>
              </a:rPr>
              <a:t> pronunciation) in </a:t>
            </a:r>
            <a:r>
              <a:rPr lang="en-US" sz="1600" dirty="0" err="1">
                <a:solidFill>
                  <a:srgbClr val="505050"/>
                </a:solidFill>
                <a:latin typeface="lato"/>
              </a:rPr>
              <a:t>Xuhui</a:t>
            </a:r>
            <a:r>
              <a:rPr lang="en-US" sz="1600" dirty="0">
                <a:solidFill>
                  <a:srgbClr val="505050"/>
                </a:solidFill>
                <a:latin typeface="lato"/>
              </a:rPr>
              <a:t> District. Many universities in Shanghai are located in residential areas of </a:t>
            </a:r>
            <a:r>
              <a:rPr lang="en-US" sz="1600" dirty="0" err="1">
                <a:solidFill>
                  <a:srgbClr val="505050"/>
                </a:solidFill>
                <a:latin typeface="lato"/>
              </a:rPr>
              <a:t>Yangpu</a:t>
            </a:r>
            <a:r>
              <a:rPr lang="en-US" sz="1600" dirty="0">
                <a:solidFill>
                  <a:srgbClr val="505050"/>
                </a:solidFill>
                <a:latin typeface="lato"/>
              </a:rPr>
              <a:t> District and </a:t>
            </a:r>
            <a:r>
              <a:rPr lang="en-US" sz="1600" dirty="0" err="1">
                <a:solidFill>
                  <a:srgbClr val="505050"/>
                </a:solidFill>
                <a:latin typeface="lato"/>
              </a:rPr>
              <a:t>Putuo</a:t>
            </a:r>
            <a:r>
              <a:rPr lang="en-US" sz="1600" dirty="0">
                <a:solidFill>
                  <a:srgbClr val="505050"/>
                </a:solidFill>
                <a:latin typeface="lato"/>
              </a:rPr>
              <a:t> District.</a:t>
            </a:r>
          </a:p>
          <a:p>
            <a:r>
              <a:rPr lang="en-US" sz="1600" dirty="0">
                <a:solidFill>
                  <a:srgbClr val="505050"/>
                </a:solidFill>
                <a:latin typeface="lato"/>
              </a:rPr>
              <a:t>(from Wikipedia)</a:t>
            </a:r>
            <a:endParaRPr lang="en-US" sz="1600" dirty="0"/>
          </a:p>
        </p:txBody>
      </p:sp>
    </p:spTree>
    <p:extLst>
      <p:ext uri="{BB962C8B-B14F-4D97-AF65-F5344CB8AC3E}">
        <p14:creationId xmlns:p14="http://schemas.microsoft.com/office/powerpoint/2010/main" val="2241671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Vanilla RNN</a:t>
            </a:r>
          </a:p>
        </p:txBody>
      </p:sp>
      <p:pic>
        <p:nvPicPr>
          <p:cNvPr id="4" name="Picture 3"/>
          <p:cNvPicPr>
            <a:picLocks noChangeAspect="1"/>
          </p:cNvPicPr>
          <p:nvPr/>
        </p:nvPicPr>
        <p:blipFill>
          <a:blip r:embed="rId2"/>
          <a:stretch>
            <a:fillRect/>
          </a:stretch>
        </p:blipFill>
        <p:spPr>
          <a:xfrm>
            <a:off x="2452687" y="2043112"/>
            <a:ext cx="7286625" cy="2771775"/>
          </a:xfrm>
          <a:prstGeom prst="rect">
            <a:avLst/>
          </a:prstGeom>
        </p:spPr>
      </p:pic>
    </p:spTree>
    <p:extLst>
      <p:ext uri="{BB962C8B-B14F-4D97-AF65-F5344CB8AC3E}">
        <p14:creationId xmlns:p14="http://schemas.microsoft.com/office/powerpoint/2010/main" val="3814761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(Long-Short-Term-Memory)</a:t>
            </a:r>
          </a:p>
        </p:txBody>
      </p:sp>
      <p:pic>
        <p:nvPicPr>
          <p:cNvPr id="4" name="Picture 3"/>
          <p:cNvPicPr>
            <a:picLocks noChangeAspect="1"/>
          </p:cNvPicPr>
          <p:nvPr/>
        </p:nvPicPr>
        <p:blipFill>
          <a:blip r:embed="rId2"/>
          <a:stretch>
            <a:fillRect/>
          </a:stretch>
        </p:blipFill>
        <p:spPr>
          <a:xfrm>
            <a:off x="1696721" y="1211574"/>
            <a:ext cx="8396642" cy="3494051"/>
          </a:xfrm>
          <a:prstGeom prst="rect">
            <a:avLst/>
          </a:prstGeom>
        </p:spPr>
      </p:pic>
      <p:pic>
        <p:nvPicPr>
          <p:cNvPr id="5" name="Picture 4"/>
          <p:cNvPicPr>
            <a:picLocks noChangeAspect="1"/>
          </p:cNvPicPr>
          <p:nvPr/>
        </p:nvPicPr>
        <p:blipFill>
          <a:blip r:embed="rId3"/>
          <a:stretch>
            <a:fillRect/>
          </a:stretch>
        </p:blipFill>
        <p:spPr>
          <a:xfrm>
            <a:off x="2405402" y="5001889"/>
            <a:ext cx="7687961" cy="1439126"/>
          </a:xfrm>
          <a:prstGeom prst="rect">
            <a:avLst/>
          </a:prstGeom>
        </p:spPr>
      </p:pic>
    </p:spTree>
    <p:extLst>
      <p:ext uri="{BB962C8B-B14F-4D97-AF65-F5344CB8AC3E}">
        <p14:creationId xmlns:p14="http://schemas.microsoft.com/office/powerpoint/2010/main" val="21789193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12/13/2015 5:23:58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TEMPLATE-001" val="12/19/2015 4:31:23 PM"/>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SHAPE" val="Y"/>
</p:tagLst>
</file>

<file path=ppt/tags/tag77.xml><?xml version="1.0" encoding="utf-8"?>
<p:tagLst xmlns:a="http://schemas.openxmlformats.org/drawingml/2006/main" xmlns:r="http://schemas.openxmlformats.org/officeDocument/2006/relationships" xmlns:p="http://schemas.openxmlformats.org/presentationml/2006/main">
  <p:tag name="SYNOPSYS-SHAPE" val="Y"/>
</p:tagLst>
</file>

<file path=ppt/tags/tag78.xml><?xml version="1.0" encoding="utf-8"?>
<p:tagLst xmlns:a="http://schemas.openxmlformats.org/drawingml/2006/main" xmlns:r="http://schemas.openxmlformats.org/officeDocument/2006/relationships" xmlns:p="http://schemas.openxmlformats.org/presentationml/2006/main">
  <p:tag name="SYNOPSYS-SHAPE" val="Y"/>
</p:tagLst>
</file>

<file path=ppt/tags/tag8.xml><?xml version="1.0" encoding="utf-8"?>
<p:tagLst xmlns:a="http://schemas.openxmlformats.org/drawingml/2006/main" xmlns:r="http://schemas.openxmlformats.org/officeDocument/2006/relationships" xmlns:p="http://schemas.openxmlformats.org/presentationml/2006/main">
  <p:tag name="SYNOPSYS-TEMPLATE-001" val="12/24/2015 3:32:09 PM"/>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TEMPLATE-001" val="1/6/2016 2:39:37 PM"/>
</p:tagLst>
</file>

<file path=ppt/theme/theme1.xml><?xml version="1.0" encoding="utf-8"?>
<a:theme xmlns:a="http://schemas.openxmlformats.org/drawingml/2006/main" name="Default Theme">
  <a:themeElements>
    <a:clrScheme name="Default Them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Default Theme">
      <a:maj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dirty="0"/>
        </a:defPPr>
      </a:lstStyle>
      <a:style>
        <a:lnRef idx="2">
          <a:schemeClr val="accent1">
            <a:shade val="50000"/>
          </a:schemeClr>
        </a:lnRef>
        <a:fillRef idx="1">
          <a:schemeClr val="accent1"/>
        </a:fillRef>
        <a:effectRef idx="0">
          <a:schemeClr val="accent1"/>
        </a:effectRef>
        <a:fontRef idx="minor">
          <a:schemeClr val="lt1"/>
        </a:fontRef>
      </a:style>
    </a:spDef>
    <a:lnDef>
      <a:spPr>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800" dirty="0"/>
        </a:defPPr>
      </a:lstStyle>
    </a:txDef>
  </a:objectDefaults>
  <a:extraClrSchemeLst/>
  <a:extLst>
    <a:ext uri="{05A4C25C-085E-4340-85A3-A5531E510DB2}">
      <thm15:themeFamily xmlns:thm15="http://schemas.microsoft.com/office/thememl/2012/main" name="Default Theme" id="{6D1F9C5A-2AEA-433E-9F31-B7D4577B66E9}" vid="{EBCC1F61-21FD-4864-9BE9-BDE6511C7A94}"/>
    </a:ext>
  </a:extLst>
</a:theme>
</file>

<file path=docProps/app.xml><?xml version="1.0" encoding="utf-8"?>
<Properties xmlns="http://schemas.openxmlformats.org/officeDocument/2006/extended-properties" xmlns:vt="http://schemas.openxmlformats.org/officeDocument/2006/docPropsVTypes">
  <Template>Default Theme</Template>
  <TotalTime>1441</TotalTime>
  <Words>324</Words>
  <Application>Microsoft Office PowerPoint</Application>
  <PresentationFormat>Widescreen</PresentationFormat>
  <Paragraphs>66</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lato</vt:lpstr>
      <vt:lpstr>Arial</vt:lpstr>
      <vt:lpstr>Wingdings</vt:lpstr>
      <vt:lpstr>Default Theme</vt:lpstr>
      <vt:lpstr>Deep Learning: using recurrent neural network for sequential learning</vt:lpstr>
      <vt:lpstr>Neural Network</vt:lpstr>
      <vt:lpstr>Convolutional Neural Network</vt:lpstr>
      <vt:lpstr>CNN vs RNN</vt:lpstr>
      <vt:lpstr>Recurrent Neural Network</vt:lpstr>
      <vt:lpstr>Back Propagation Through Time (BPTT)</vt:lpstr>
      <vt:lpstr>Gradient Explosion/ Vanish</vt:lpstr>
      <vt:lpstr>Vanilla RNN</vt:lpstr>
      <vt:lpstr>LSTM (Long-Short-Term-Memory)</vt:lpstr>
      <vt:lpstr>PowerPoint Presentation</vt:lpstr>
      <vt:lpstr>PowerPoint Presentation</vt:lpstr>
      <vt:lpstr>PowerPoint Presentation</vt:lpstr>
      <vt:lpstr>PowerPoint Presentation</vt:lpstr>
      <vt:lpstr>PowerPoint Presentation</vt:lpstr>
      <vt:lpstr>GRU</vt:lpstr>
      <vt:lpstr>Char-RNN</vt:lpstr>
      <vt:lpstr>Bi-Direction RNN</vt:lpstr>
      <vt:lpstr>Bi-Direction + Multi Layer RNN</vt:lpstr>
      <vt:lpstr>Example </vt:lpstr>
      <vt:lpstr>Example</vt:lpstr>
      <vt:lpstr>PowerPoint Presentation</vt:lpstr>
      <vt:lpstr>PowerPoint Presentation</vt:lpstr>
      <vt:lpstr>PowerPoint Presentation</vt:lpstr>
      <vt:lpstr>Ref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Yifei Huang</dc:creator>
  <cp:lastModifiedBy>Yifei Huang</cp:lastModifiedBy>
  <cp:revision>76</cp:revision>
  <dcterms:created xsi:type="dcterms:W3CDTF">2017-05-16T01:21:07Z</dcterms:created>
  <dcterms:modified xsi:type="dcterms:W3CDTF">2017-10-10T10:46:12Z</dcterms:modified>
</cp:coreProperties>
</file>